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80" r:id="rId3"/>
    <p:sldId id="277" r:id="rId4"/>
    <p:sldId id="278" r:id="rId5"/>
    <p:sldId id="423" r:id="rId6"/>
    <p:sldId id="257" r:id="rId7"/>
    <p:sldId id="258" r:id="rId8"/>
    <p:sldId id="279" r:id="rId9"/>
    <p:sldId id="262" r:id="rId10"/>
    <p:sldId id="264" r:id="rId11"/>
    <p:sldId id="266" r:id="rId12"/>
    <p:sldId id="260" r:id="rId13"/>
    <p:sldId id="267" r:id="rId14"/>
    <p:sldId id="268" r:id="rId15"/>
    <p:sldId id="281" r:id="rId16"/>
    <p:sldId id="272" r:id="rId17"/>
    <p:sldId id="422" r:id="rId18"/>
    <p:sldId id="284" r:id="rId19"/>
    <p:sldId id="288" r:id="rId20"/>
    <p:sldId id="290" r:id="rId21"/>
    <p:sldId id="292" r:id="rId22"/>
    <p:sldId id="291" r:id="rId23"/>
    <p:sldId id="289" r:id="rId24"/>
    <p:sldId id="340" r:id="rId25"/>
    <p:sldId id="424" r:id="rId26"/>
    <p:sldId id="341" r:id="rId27"/>
    <p:sldId id="297" r:id="rId28"/>
    <p:sldId id="425" r:id="rId29"/>
    <p:sldId id="342" r:id="rId30"/>
    <p:sldId id="343" r:id="rId31"/>
    <p:sldId id="344" r:id="rId32"/>
    <p:sldId id="345" r:id="rId33"/>
    <p:sldId id="346" r:id="rId34"/>
    <p:sldId id="347" r:id="rId35"/>
    <p:sldId id="348" r:id="rId36"/>
    <p:sldId id="349" r:id="rId37"/>
    <p:sldId id="350" r:id="rId38"/>
    <p:sldId id="352" r:id="rId39"/>
    <p:sldId id="259" r:id="rId40"/>
    <p:sldId id="354" r:id="rId41"/>
    <p:sldId id="355" r:id="rId42"/>
    <p:sldId id="263" r:id="rId43"/>
    <p:sldId id="356" r:id="rId44"/>
    <p:sldId id="265" r:id="rId45"/>
    <p:sldId id="357" r:id="rId46"/>
    <p:sldId id="358" r:id="rId47"/>
    <p:sldId id="359" r:id="rId48"/>
    <p:sldId id="426" r:id="rId49"/>
    <p:sldId id="360" r:id="rId50"/>
    <p:sldId id="282" r:id="rId51"/>
    <p:sldId id="361" r:id="rId52"/>
    <p:sldId id="286" r:id="rId53"/>
    <p:sldId id="362" r:id="rId54"/>
    <p:sldId id="287" r:id="rId55"/>
    <p:sldId id="390" r:id="rId56"/>
    <p:sldId id="391" r:id="rId57"/>
    <p:sldId id="427" r:id="rId58"/>
    <p:sldId id="363" r:id="rId59"/>
    <p:sldId id="364" r:id="rId60"/>
    <p:sldId id="365" r:id="rId61"/>
    <p:sldId id="366" r:id="rId62"/>
    <p:sldId id="367" r:id="rId63"/>
    <p:sldId id="368" r:id="rId64"/>
    <p:sldId id="369" r:id="rId65"/>
    <p:sldId id="370" r:id="rId66"/>
    <p:sldId id="393" r:id="rId67"/>
    <p:sldId id="394" r:id="rId68"/>
    <p:sldId id="270" r:id="rId69"/>
    <p:sldId id="374" r:id="rId70"/>
    <p:sldId id="375" r:id="rId71"/>
    <p:sldId id="274" r:id="rId72"/>
    <p:sldId id="276" r:id="rId73"/>
    <p:sldId id="376" r:id="rId74"/>
    <p:sldId id="378" r:id="rId75"/>
    <p:sldId id="379" r:id="rId76"/>
    <p:sldId id="380" r:id="rId77"/>
    <p:sldId id="382" r:id="rId78"/>
    <p:sldId id="421" r:id="rId79"/>
    <p:sldId id="384" r:id="rId80"/>
    <p:sldId id="395" r:id="rId81"/>
    <p:sldId id="396" r:id="rId82"/>
    <p:sldId id="397" r:id="rId83"/>
    <p:sldId id="398" r:id="rId84"/>
    <p:sldId id="385" r:id="rId85"/>
    <p:sldId id="386" r:id="rId86"/>
    <p:sldId id="400" r:id="rId87"/>
    <p:sldId id="387" r:id="rId88"/>
    <p:sldId id="401" r:id="rId89"/>
    <p:sldId id="402" r:id="rId90"/>
    <p:sldId id="403" r:id="rId91"/>
    <p:sldId id="404" r:id="rId92"/>
    <p:sldId id="405" r:id="rId93"/>
    <p:sldId id="428" r:id="rId94"/>
    <p:sldId id="406" r:id="rId95"/>
    <p:sldId id="407" r:id="rId96"/>
    <p:sldId id="408" r:id="rId97"/>
    <p:sldId id="409" r:id="rId98"/>
    <p:sldId id="410" r:id="rId99"/>
    <p:sldId id="411" r:id="rId100"/>
    <p:sldId id="412" r:id="rId101"/>
    <p:sldId id="285" r:id="rId102"/>
    <p:sldId id="413" r:id="rId103"/>
    <p:sldId id="414" r:id="rId104"/>
    <p:sldId id="416" r:id="rId105"/>
    <p:sldId id="417" r:id="rId106"/>
    <p:sldId id="418" r:id="rId107"/>
    <p:sldId id="419" r:id="rId108"/>
    <p:sldId id="293" r:id="rId109"/>
    <p:sldId id="294" r:id="rId110"/>
    <p:sldId id="295" r:id="rId111"/>
    <p:sldId id="296" r:id="rId112"/>
    <p:sldId id="420" r:id="rId113"/>
    <p:sldId id="298" r:id="rId114"/>
    <p:sldId id="300" r:id="rId115"/>
    <p:sldId id="304" r:id="rId116"/>
    <p:sldId id="305" r:id="rId117"/>
    <p:sldId id="301" r:id="rId118"/>
    <p:sldId id="302" r:id="rId119"/>
    <p:sldId id="303" r:id="rId120"/>
    <p:sldId id="308"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660"/>
  </p:normalViewPr>
  <p:slideViewPr>
    <p:cSldViewPr snapToGrid="0">
      <p:cViewPr varScale="1">
        <p:scale>
          <a:sx n="86" d="100"/>
          <a:sy n="86" d="100"/>
        </p:scale>
        <p:origin x="48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7-13T13:49:21.4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26211 7743 0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7-13T13:53:19.340"/>
    </inkml:context>
    <inkml:brush xml:id="br0">
      <inkml:brushProperty name="width" value="0.08819" units="cm"/>
      <inkml:brushProperty name="height" value="0.35278" units="cm"/>
      <inkml:brushProperty name="color" value="#7030A0"/>
      <inkml:brushProperty name="tip" value="rectangle"/>
      <inkml:brushProperty name="rasterOp" value="maskPen"/>
    </inkml:brush>
  </inkml:definitions>
  <inkml:trace contextRef="#ctx0" brushRef="#br0">19050 2646 0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43DA-E936-46C3-9F9F-651C61ADEE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BB51AC-3590-424B-9900-0E8A3C24F6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6073B7-AF80-4947-8F75-A635E3EB8134}"/>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5" name="Footer Placeholder 4">
            <a:extLst>
              <a:ext uri="{FF2B5EF4-FFF2-40B4-BE49-F238E27FC236}">
                <a16:creationId xmlns:a16="http://schemas.microsoft.com/office/drawing/2014/main" id="{6D019A79-B525-40C0-9746-C3C0854EE9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1A6059-84F0-4B5D-9D7F-CF28F3425278}"/>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340653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C926-BF20-4235-843D-F0ACDEE36A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DF06FD-4A2B-401C-9720-EF13A453CF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DF7F10-A550-4063-AFB5-727500A342AE}"/>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5" name="Footer Placeholder 4">
            <a:extLst>
              <a:ext uri="{FF2B5EF4-FFF2-40B4-BE49-F238E27FC236}">
                <a16:creationId xmlns:a16="http://schemas.microsoft.com/office/drawing/2014/main" id="{9454E7B6-C00B-4959-9A1F-94B5100515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1D5703-4E66-4DDF-98DF-D34BC5A30F78}"/>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4081864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EA213A-4022-4204-AF41-9A2302DB30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FC5193-3D04-409D-8E83-B5259354B3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C2D17C-A782-421C-B043-D0AB9FF1297E}"/>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5" name="Footer Placeholder 4">
            <a:extLst>
              <a:ext uri="{FF2B5EF4-FFF2-40B4-BE49-F238E27FC236}">
                <a16:creationId xmlns:a16="http://schemas.microsoft.com/office/drawing/2014/main" id="{E66A275C-32F4-4F20-A8E0-E5F09E9CDB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FF2264-5809-4E3E-8429-B975EED0AFFE}"/>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678199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4137-C0B2-4C47-B5A1-C7921E1A43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233C90-19B4-43B1-860A-5FBA156A2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1A23FB-65E4-46D5-A327-CB6C6BD4C1D1}"/>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5" name="Footer Placeholder 4">
            <a:extLst>
              <a:ext uri="{FF2B5EF4-FFF2-40B4-BE49-F238E27FC236}">
                <a16:creationId xmlns:a16="http://schemas.microsoft.com/office/drawing/2014/main" id="{5D505C3F-3738-46D0-924F-C6FDAAE809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777818-C0C3-4FBD-A6BF-E802875140D0}"/>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844268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80BA-AD3D-4DC4-BB05-78B49BEFDE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18592C4-3325-4A63-B243-F02495A73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98C14-D8FA-4883-B573-9DD18ACF7B7E}"/>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5" name="Footer Placeholder 4">
            <a:extLst>
              <a:ext uri="{FF2B5EF4-FFF2-40B4-BE49-F238E27FC236}">
                <a16:creationId xmlns:a16="http://schemas.microsoft.com/office/drawing/2014/main" id="{09A1E54C-3283-4D27-99C2-265BCA1B8C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269BC9-A591-493A-BD5B-676A9D8CDADA}"/>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390294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7B69-5260-4D2F-93F2-DB0F4C9376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39C36F-D70E-47B9-866A-D79DB58D20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4ED8E8-3264-446D-97EF-744D985682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8996E1-24E5-4A3A-9C2F-8C2ADAF285EF}"/>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6" name="Footer Placeholder 5">
            <a:extLst>
              <a:ext uri="{FF2B5EF4-FFF2-40B4-BE49-F238E27FC236}">
                <a16:creationId xmlns:a16="http://schemas.microsoft.com/office/drawing/2014/main" id="{9E62C4A4-86BB-4B58-A418-018AB504F4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5C6176-5085-462E-9D30-4536DF809A8C}"/>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84971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A80-7513-4B28-82CF-D34C534E78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E6EBA6-2B16-41FB-8A60-A434F38543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532506-3512-41C3-8F83-20C52D32B5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1B68EB-C430-4200-B3F7-2A45E51780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B61A94-41DF-4EE6-8A21-121942473D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16617B2-C95B-425F-B7D5-1A7B7F5C6453}"/>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8" name="Footer Placeholder 7">
            <a:extLst>
              <a:ext uri="{FF2B5EF4-FFF2-40B4-BE49-F238E27FC236}">
                <a16:creationId xmlns:a16="http://schemas.microsoft.com/office/drawing/2014/main" id="{FAE0B320-9708-4DEA-94F5-A868FBDBE09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33766D-51C8-4D89-91DF-E8A5474F915E}"/>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404174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F638-40B5-47EB-B8D9-A0948FC4660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55D032-FB3B-4B52-8059-7B3469355C62}"/>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4" name="Footer Placeholder 3">
            <a:extLst>
              <a:ext uri="{FF2B5EF4-FFF2-40B4-BE49-F238E27FC236}">
                <a16:creationId xmlns:a16="http://schemas.microsoft.com/office/drawing/2014/main" id="{CB4EA299-85AA-435B-A244-1548E855A2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0BEBE7-5CB8-4106-98CA-B986D11C2329}"/>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181451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4935F0-0DDA-4BD7-A5BF-B4F9DE237574}"/>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3" name="Footer Placeholder 2">
            <a:extLst>
              <a:ext uri="{FF2B5EF4-FFF2-40B4-BE49-F238E27FC236}">
                <a16:creationId xmlns:a16="http://schemas.microsoft.com/office/drawing/2014/main" id="{A78FAFC9-FD80-482A-BF94-D2066567B01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9B55F2-8CE3-401A-9515-294397C6A4C5}"/>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2409384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B496-E99D-4B32-AEA0-58B409F69B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7B244C-FCBF-4749-A271-2C71B472CA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B6DC23-DFFB-46DB-93B6-C4D9D481B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E4EDD3-F515-4556-AE48-24E7AF2AF3C8}"/>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6" name="Footer Placeholder 5">
            <a:extLst>
              <a:ext uri="{FF2B5EF4-FFF2-40B4-BE49-F238E27FC236}">
                <a16:creationId xmlns:a16="http://schemas.microsoft.com/office/drawing/2014/main" id="{580AA888-F756-4E2F-963B-E4030F357C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86269A-415B-4F47-8845-0D9EB1D90F32}"/>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3330882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A3BE-0020-4B43-9DE5-7C1AA34B4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12BD5B-8F1E-43D8-AF7B-3AA7831B1B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DFC02A-8A28-4D43-AF71-9D9698241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5E208-E477-46A9-9B7D-FCF525BA769B}"/>
              </a:ext>
            </a:extLst>
          </p:cNvPr>
          <p:cNvSpPr>
            <a:spLocks noGrp="1"/>
          </p:cNvSpPr>
          <p:nvPr>
            <p:ph type="dt" sz="half" idx="10"/>
          </p:nvPr>
        </p:nvSpPr>
        <p:spPr/>
        <p:txBody>
          <a:bodyPr/>
          <a:lstStyle/>
          <a:p>
            <a:fld id="{FDB80EED-8235-4034-8E30-82564C19F56B}" type="datetimeFigureOut">
              <a:rPr lang="en-IN" smtClean="0"/>
              <a:t>05-09-2022</a:t>
            </a:fld>
            <a:endParaRPr lang="en-IN"/>
          </a:p>
        </p:txBody>
      </p:sp>
      <p:sp>
        <p:nvSpPr>
          <p:cNvPr id="6" name="Footer Placeholder 5">
            <a:extLst>
              <a:ext uri="{FF2B5EF4-FFF2-40B4-BE49-F238E27FC236}">
                <a16:creationId xmlns:a16="http://schemas.microsoft.com/office/drawing/2014/main" id="{8DF82C48-C75A-4AEC-AC95-53E05E7748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BD4583-A0CA-4350-952F-3122B6FAC248}"/>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3297509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B56746-8A2B-41AA-9EE2-6537BEE73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376CB0-4982-4DF7-94DE-DE79D9C33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BFFA40-62BB-40CC-971E-8DA9DA465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80EED-8235-4034-8E30-82564C19F56B}" type="datetimeFigureOut">
              <a:rPr lang="en-IN" smtClean="0"/>
              <a:t>05-09-2022</a:t>
            </a:fld>
            <a:endParaRPr lang="en-IN"/>
          </a:p>
        </p:txBody>
      </p:sp>
      <p:sp>
        <p:nvSpPr>
          <p:cNvPr id="5" name="Footer Placeholder 4">
            <a:extLst>
              <a:ext uri="{FF2B5EF4-FFF2-40B4-BE49-F238E27FC236}">
                <a16:creationId xmlns:a16="http://schemas.microsoft.com/office/drawing/2014/main" id="{DD9B5CD4-5DCC-4C2B-9422-465814E90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F78875-41E6-46A8-88B2-627EABA1B9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B01A4-725D-4DF5-8FA0-4629E250CF49}" type="slidenum">
              <a:rPr lang="en-IN" smtClean="0"/>
              <a:t>‹#›</a:t>
            </a:fld>
            <a:endParaRPr lang="en-IN"/>
          </a:p>
        </p:txBody>
      </p:sp>
    </p:spTree>
    <p:extLst>
      <p:ext uri="{BB962C8B-B14F-4D97-AF65-F5344CB8AC3E}">
        <p14:creationId xmlns:p14="http://schemas.microsoft.com/office/powerpoint/2010/main" val="2031760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17"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customXml" Target="../ink/ink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en.wikipedia.org/wiki/Transduc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en.wikipedia.org/wiki/Transducer"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yourelectricalguide.com/2019/04/types-errors-transducers.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yourelectricalguide.com/2019/04/electrical-transducers-characteristics.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relectricalguide.com/2019/04/types-errors-transducers.html" TargetMode="External"/><Relationship Id="rId2" Type="http://schemas.openxmlformats.org/officeDocument/2006/relationships/hyperlink" Target="https://www.yourelectricalguide.com/2019/04/electrical-transducers-characteristics.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Voltage_divider" TargetMode="External"/><Relationship Id="rId2" Type="http://schemas.openxmlformats.org/officeDocument/2006/relationships/hyperlink" Target="https://en.wikipedia.org/wiki/Potentiometer_(measuring_instrument)" TargetMode="External"/><Relationship Id="rId1" Type="http://schemas.openxmlformats.org/officeDocument/2006/relationships/slideLayout" Target="../slideLayouts/slideLayout2.xml"/><Relationship Id="rId4" Type="http://schemas.openxmlformats.org/officeDocument/2006/relationships/hyperlink" Target="https://en.wikipedia.org/wiki/Electric_potenti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0D4E9-000D-4506-8146-F581783AD17E}"/>
              </a:ext>
            </a:extLst>
          </p:cNvPr>
          <p:cNvSpPr>
            <a:spLocks noGrp="1"/>
          </p:cNvSpPr>
          <p:nvPr>
            <p:ph idx="1"/>
          </p:nvPr>
        </p:nvSpPr>
        <p:spPr>
          <a:xfrm>
            <a:off x="172720" y="71120"/>
            <a:ext cx="11938000" cy="6786879"/>
          </a:xfrm>
        </p:spPr>
        <p:txBody>
          <a:bodyPr>
            <a:normAutofit fontScale="92500" lnSpcReduction="10000"/>
          </a:bodyPr>
          <a:lstStyle/>
          <a:p>
            <a:pPr marL="0" indent="0" algn="ctr">
              <a:buNone/>
            </a:pPr>
            <a:r>
              <a:rPr lang="en-IN" sz="2800" dirty="0">
                <a:solidFill>
                  <a:srgbClr val="000099"/>
                </a:solidFill>
                <a:latin typeface="Times New Roman" panose="02020603050405020304" pitchFamily="18" charset="0"/>
                <a:cs typeface="Times New Roman" panose="02020603050405020304" pitchFamily="18" charset="0"/>
              </a:rPr>
              <a:t>18ECO133T - SENSORS AND TRANSDUCERS</a:t>
            </a:r>
          </a:p>
          <a:p>
            <a:pPr marL="0" indent="0" algn="ctr">
              <a:buNone/>
            </a:pPr>
            <a:endParaRPr lang="en-IN" sz="2800" dirty="0">
              <a:solidFill>
                <a:srgbClr val="000099"/>
              </a:solidFill>
              <a:latin typeface="Times New Roman" panose="02020603050405020304" pitchFamily="18" charset="0"/>
              <a:cs typeface="Times New Roman" panose="02020603050405020304" pitchFamily="18" charset="0"/>
            </a:endParaRPr>
          </a:p>
          <a:p>
            <a:pPr marL="0" indent="0" algn="ctr">
              <a:buNone/>
            </a:pPr>
            <a:r>
              <a:rPr lang="en-IN" sz="2800" u="sng" dirty="0">
                <a:solidFill>
                  <a:srgbClr val="000099"/>
                </a:solidFill>
                <a:latin typeface="Times New Roman" panose="02020603050405020304" pitchFamily="18" charset="0"/>
                <a:cs typeface="Times New Roman" panose="02020603050405020304" pitchFamily="18" charset="0"/>
              </a:rPr>
              <a:t>UNIT 1</a:t>
            </a:r>
            <a:endParaRPr lang="en-IN" sz="2800" dirty="0">
              <a:solidFill>
                <a:srgbClr val="000099"/>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a:solidFill>
                  <a:srgbClr val="000099"/>
                </a:solidFill>
                <a:latin typeface="Times New Roman" panose="02020603050405020304" pitchFamily="18" charset="0"/>
                <a:cs typeface="Times New Roman" panose="02020603050405020304" pitchFamily="18" charset="0"/>
              </a:rPr>
              <a:t>Introduction to sensors/ transducers, </a:t>
            </a:r>
            <a:r>
              <a:rPr lang="en-US" dirty="0">
                <a:solidFill>
                  <a:srgbClr val="000099"/>
                </a:solidFill>
                <a:latin typeface="Times New Roman" panose="02020603050405020304" pitchFamily="18" charset="0"/>
                <a:cs typeface="Times New Roman" panose="02020603050405020304" pitchFamily="18" charset="0"/>
              </a:rPr>
              <a:t>p</a:t>
            </a:r>
            <a:r>
              <a:rPr lang="en-US" sz="2800" dirty="0">
                <a:solidFill>
                  <a:srgbClr val="000099"/>
                </a:solidFill>
                <a:latin typeface="Times New Roman" panose="02020603050405020304" pitchFamily="18" charset="0"/>
                <a:cs typeface="Times New Roman" panose="02020603050405020304" pitchFamily="18" charset="0"/>
              </a:rPr>
              <a:t>rinciples, classification based on different criteria,</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Characteristics of measurement systems, </a:t>
            </a:r>
            <a:r>
              <a:rPr lang="en-US" dirty="0">
                <a:solidFill>
                  <a:srgbClr val="000099"/>
                </a:solidFill>
                <a:latin typeface="Times New Roman" panose="02020603050405020304" pitchFamily="18" charset="0"/>
                <a:cs typeface="Times New Roman" panose="02020603050405020304" pitchFamily="18" charset="0"/>
              </a:rPr>
              <a:t>Static characteristics - Accuracy, Precision, Resolution, Sensitivity,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Dynamic characteristics and Environmental Parameters,</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 Characterization and its type - Electrical characterization,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Mechanical Characterization, Thermal Characterization,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Optical Characterization, Errors and its classification,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Selection of transducers, Introduction to mechanical sensors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Resistive potentiometer and types, </a:t>
            </a:r>
            <a:r>
              <a:rPr lang="en-US" dirty="0">
                <a:solidFill>
                  <a:srgbClr val="000099"/>
                </a:solidFill>
                <a:latin typeface="Times New Roman" panose="02020603050405020304" pitchFamily="18" charset="0"/>
                <a:cs typeface="Times New Roman" panose="02020603050405020304" pitchFamily="18" charset="0"/>
              </a:rPr>
              <a:t>Strain gauge: Theory, type, design consideration, sensitivity.</a:t>
            </a:r>
          </a:p>
          <a:p>
            <a:pPr>
              <a:buFont typeface="Wingdings" panose="05000000000000000000" pitchFamily="2" charset="2"/>
              <a:buChar char="Ø"/>
            </a:pPr>
            <a:r>
              <a:rPr lang="en-US" dirty="0">
                <a:solidFill>
                  <a:srgbClr val="000099"/>
                </a:solidFill>
                <a:latin typeface="Times New Roman" panose="02020603050405020304" pitchFamily="18" charset="0"/>
                <a:cs typeface="Times New Roman" panose="02020603050405020304" pitchFamily="18" charset="0"/>
              </a:rPr>
              <a:t> Resistive transducer: RTD, materials used in RTD, T</a:t>
            </a:r>
            <a:r>
              <a:rPr lang="en-IN" dirty="0">
                <a:solidFill>
                  <a:srgbClr val="000099"/>
                </a:solidFill>
                <a:latin typeface="Times New Roman" panose="02020603050405020304" pitchFamily="18" charset="0"/>
                <a:cs typeface="Times New Roman" panose="02020603050405020304" pitchFamily="18" charset="0"/>
              </a:rPr>
              <a:t>hermistor: thermistor material, shape. </a:t>
            </a:r>
            <a:endParaRPr lang="en-US" dirty="0">
              <a:solidFill>
                <a:srgbClr val="000099"/>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3270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727DB-19FE-4B35-BFCF-21F5306D3519}"/>
              </a:ext>
            </a:extLst>
          </p:cNvPr>
          <p:cNvSpPr>
            <a:spLocks noGrp="1"/>
          </p:cNvSpPr>
          <p:nvPr>
            <p:ph type="title"/>
          </p:nvPr>
        </p:nvSpPr>
        <p:spPr/>
        <p:txBody>
          <a:bodyPr/>
          <a:lstStyle/>
          <a:p>
            <a:pPr algn="ctr"/>
            <a:r>
              <a:rPr lang="en-IN" sz="3200" b="1" dirty="0">
                <a:solidFill>
                  <a:srgbClr val="000099"/>
                </a:solidFill>
                <a:latin typeface="Times New Roman" panose="02020603050405020304" pitchFamily="18" charset="0"/>
                <a:cs typeface="Times New Roman" panose="02020603050405020304" pitchFamily="18" charset="0"/>
              </a:rPr>
              <a:t>CLASSIFICATION</a:t>
            </a:r>
            <a:r>
              <a:rPr lang="en-IN" dirty="0">
                <a:solidFill>
                  <a:srgbClr val="000099"/>
                </a:solidFill>
              </a:rPr>
              <a:t> </a:t>
            </a:r>
          </a:p>
        </p:txBody>
      </p:sp>
      <p:sp>
        <p:nvSpPr>
          <p:cNvPr id="3" name="Content Placeholder 2">
            <a:extLst>
              <a:ext uri="{FF2B5EF4-FFF2-40B4-BE49-F238E27FC236}">
                <a16:creationId xmlns:a16="http://schemas.microsoft.com/office/drawing/2014/main" id="{E9B9C547-1C56-4FA7-BC01-7ABECF207675}"/>
              </a:ext>
            </a:extLst>
          </p:cNvPr>
          <p:cNvSpPr>
            <a:spLocks noGrp="1"/>
          </p:cNvSpPr>
          <p:nvPr>
            <p:ph idx="1"/>
          </p:nvPr>
        </p:nvSpPr>
        <p:spPr>
          <a:xfrm>
            <a:off x="838200" y="1690688"/>
            <a:ext cx="10515600" cy="4486275"/>
          </a:xfrm>
        </p:spPr>
        <p:txBody>
          <a:bodyPr/>
          <a:lstStyle/>
          <a:p>
            <a:r>
              <a:rPr lang="en-US" dirty="0">
                <a:latin typeface="Times New Roman" panose="02020603050405020304" pitchFamily="18" charset="0"/>
                <a:cs typeface="Times New Roman" panose="02020603050405020304" pitchFamily="18" charset="0"/>
              </a:rPr>
              <a:t>It is very difficult to classify sensors under one criterion and hence, different criteria may be adopted for the purpose. </a:t>
            </a:r>
          </a:p>
          <a:p>
            <a:pPr marL="0" indent="0">
              <a:buNone/>
            </a:pPr>
            <a:r>
              <a:rPr lang="en-US" dirty="0">
                <a:latin typeface="Times New Roman" panose="02020603050405020304" pitchFamily="18" charset="0"/>
                <a:cs typeface="Times New Roman" panose="02020603050405020304" pitchFamily="18" charset="0"/>
              </a:rPr>
              <a:t>Some of these include: </a:t>
            </a:r>
          </a:p>
          <a:p>
            <a:pPr marL="0" indent="0">
              <a:buNone/>
            </a:pPr>
            <a:r>
              <a:rPr lang="en-US"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Transduction principles </a:t>
            </a:r>
            <a:r>
              <a:rPr lang="en-US" dirty="0">
                <a:latin typeface="Times New Roman" panose="02020603050405020304" pitchFamily="18" charset="0"/>
                <a:cs typeface="Times New Roman" panose="02020603050405020304" pitchFamily="18" charset="0"/>
              </a:rPr>
              <a:t>using physical or chemical effects, </a:t>
            </a:r>
          </a:p>
          <a:p>
            <a:pPr marL="0" indent="0">
              <a:buNone/>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Primary input quantity - </a:t>
            </a:r>
            <a:r>
              <a:rPr lang="en-US" dirty="0">
                <a:latin typeface="Times New Roman" panose="02020603050405020304" pitchFamily="18" charset="0"/>
                <a:cs typeface="Times New Roman" panose="02020603050405020304" pitchFamily="18" charset="0"/>
              </a:rPr>
              <a:t>Measurand,</a:t>
            </a:r>
          </a:p>
          <a:p>
            <a:pPr marL="0" indent="0">
              <a:buNone/>
            </a:pPr>
            <a:r>
              <a:rPr lang="en-US" dirty="0">
                <a:latin typeface="Times New Roman" panose="02020603050405020304" pitchFamily="18" charset="0"/>
                <a:cs typeface="Times New Roman" panose="02020603050405020304" pitchFamily="18" charset="0"/>
              </a:rPr>
              <a:t>3.</a:t>
            </a:r>
            <a:r>
              <a:rPr lang="en-US" b="1" dirty="0">
                <a:latin typeface="Times New Roman" panose="02020603050405020304" pitchFamily="18" charset="0"/>
                <a:cs typeface="Times New Roman" panose="02020603050405020304" pitchFamily="18" charset="0"/>
              </a:rPr>
              <a:t>Material and technology</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4.</a:t>
            </a:r>
            <a:r>
              <a:rPr lang="en-US" b="1" dirty="0">
                <a:latin typeface="Times New Roman" panose="02020603050405020304" pitchFamily="18" charset="0"/>
                <a:cs typeface="Times New Roman" panose="02020603050405020304" pitchFamily="18" charset="0"/>
              </a:rPr>
              <a:t>Application </a:t>
            </a:r>
          </a:p>
          <a:p>
            <a:pPr marL="0" indent="0">
              <a:buNone/>
            </a:pPr>
            <a:r>
              <a:rPr lang="en-US" dirty="0">
                <a:latin typeface="Times New Roman" panose="02020603050405020304" pitchFamily="18" charset="0"/>
                <a:cs typeface="Times New Roman" panose="02020603050405020304" pitchFamily="18" charset="0"/>
              </a:rPr>
              <a:t>5.</a:t>
            </a:r>
            <a:r>
              <a:rPr lang="en-US" b="1" dirty="0">
                <a:latin typeface="Times New Roman" panose="02020603050405020304" pitchFamily="18" charset="0"/>
                <a:cs typeface="Times New Roman" panose="02020603050405020304" pitchFamily="18" charset="0"/>
              </a:rPr>
              <a:t>Property</a:t>
            </a:r>
            <a:r>
              <a:rPr lang="en-US" dirty="0">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37215878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a:xfrm>
            <a:off x="1024128" y="585216"/>
            <a:ext cx="9720072" cy="1172563"/>
          </a:xfrm>
        </p:spPr>
        <p:txBody>
          <a:bodyPr>
            <a:normAutofit fontScale="90000"/>
          </a:bodyPr>
          <a:lstStyle/>
          <a:p>
            <a:r>
              <a:rPr lang="en-IN" dirty="0"/>
              <a:t>Resistance Temperature Detector (RTD)</a:t>
            </a:r>
            <a:br>
              <a:rPr lang="en-IN" dirty="0"/>
            </a:br>
            <a:r>
              <a:rPr lang="en-IN" dirty="0">
                <a:solidFill>
                  <a:srgbClr val="FF0000"/>
                </a:solidFill>
              </a:rPr>
              <a:t>Construction</a:t>
            </a:r>
          </a:p>
        </p:txBody>
      </p:sp>
      <p:sp>
        <p:nvSpPr>
          <p:cNvPr id="3" name="Content Placeholder 2">
            <a:extLst>
              <a:ext uri="{FF2B5EF4-FFF2-40B4-BE49-F238E27FC236}">
                <a16:creationId xmlns:a16="http://schemas.microsoft.com/office/drawing/2014/main" id="{8D027E1E-D24D-4260-B4F8-239C03DD0095}"/>
              </a:ext>
            </a:extLst>
          </p:cNvPr>
          <p:cNvSpPr>
            <a:spLocks noGrp="1"/>
          </p:cNvSpPr>
          <p:nvPr>
            <p:ph idx="1"/>
          </p:nvPr>
        </p:nvSpPr>
        <p:spPr>
          <a:xfrm>
            <a:off x="1024128" y="1873188"/>
            <a:ext cx="9720073" cy="4900474"/>
          </a:xfrm>
        </p:spPr>
        <p:txBody>
          <a:bodyPr>
            <a:normAutofit fontScale="85000" lnSpcReduction="20000"/>
          </a:bodyPr>
          <a:lstStyle/>
          <a:p>
            <a:pPr algn="just"/>
            <a:r>
              <a:rPr lang="en-US" dirty="0"/>
              <a:t>The construction is typically such that the wire is wound on a form (in a coil) on notched mica cross frame to achieve small size, improving the thermal conductivity to decrease the response time and a high rate of heat transfer is obtained. </a:t>
            </a:r>
          </a:p>
          <a:p>
            <a:pPr algn="just"/>
            <a:r>
              <a:rPr lang="en-US" dirty="0"/>
              <a:t>In the industrial RTD’s, the coil is protected by a stainless steel sheath or a protective tube.</a:t>
            </a:r>
          </a:p>
          <a:p>
            <a:pPr algn="just"/>
            <a:r>
              <a:rPr lang="en-US" dirty="0">
                <a:solidFill>
                  <a:srgbClr val="FF0000"/>
                </a:solidFill>
              </a:rPr>
              <a:t>The physical strain is negligible as the wire expands and increase the length of wire with the temperature change</a:t>
            </a:r>
            <a:r>
              <a:rPr lang="en-US" dirty="0"/>
              <a:t>.</a:t>
            </a:r>
          </a:p>
          <a:p>
            <a:pPr algn="just"/>
            <a:r>
              <a:rPr lang="en-US" dirty="0"/>
              <a:t>If the </a:t>
            </a:r>
            <a:r>
              <a:rPr lang="en-US" dirty="0">
                <a:solidFill>
                  <a:srgbClr val="FF0000"/>
                </a:solidFill>
              </a:rPr>
              <a:t>strain</a:t>
            </a:r>
            <a:r>
              <a:rPr lang="en-US" dirty="0"/>
              <a:t> on the wire is increasing, then the tension increases. Due to that, the resistance of the wire will change which is </a:t>
            </a:r>
            <a:r>
              <a:rPr lang="en-US" dirty="0">
                <a:solidFill>
                  <a:srgbClr val="FF0000"/>
                </a:solidFill>
              </a:rPr>
              <a:t>undesirable</a:t>
            </a:r>
            <a:r>
              <a:rPr lang="en-US" dirty="0"/>
              <a:t>. So, we don’t want to change the resistance of wire by any other unwanted changes except the temperature changes.</a:t>
            </a:r>
          </a:p>
          <a:p>
            <a:pPr algn="just"/>
            <a:r>
              <a:rPr lang="en-US" dirty="0"/>
              <a:t>Mica is placed in between the steel sheath and resistance wire for better electrical insulation.</a:t>
            </a:r>
          </a:p>
          <a:p>
            <a:pPr algn="just"/>
            <a:r>
              <a:rPr lang="en-US" dirty="0"/>
              <a:t>Due less strain in resistance wire, it should be carefully wound over mica sheet.</a:t>
            </a:r>
            <a:endParaRPr lang="en-IN" dirty="0"/>
          </a:p>
        </p:txBody>
      </p:sp>
    </p:spTree>
    <p:extLst>
      <p:ext uri="{BB962C8B-B14F-4D97-AF65-F5344CB8AC3E}">
        <p14:creationId xmlns:p14="http://schemas.microsoft.com/office/powerpoint/2010/main" val="23829608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lstStyle/>
          <a:p>
            <a:r>
              <a:rPr lang="en-IN" dirty="0"/>
              <a:t>Resistance Temperature Detector (RTD)</a:t>
            </a:r>
            <a:br>
              <a:rPr lang="en-IN" dirty="0"/>
            </a:br>
            <a:r>
              <a:rPr lang="en-IN" dirty="0">
                <a:solidFill>
                  <a:srgbClr val="FF0000"/>
                </a:solidFill>
              </a:rPr>
              <a:t>Signal Conditioning</a:t>
            </a:r>
          </a:p>
        </p:txBody>
      </p:sp>
      <p:sp>
        <p:nvSpPr>
          <p:cNvPr id="8" name="Content Placeholder 7">
            <a:extLst>
              <a:ext uri="{FF2B5EF4-FFF2-40B4-BE49-F238E27FC236}">
                <a16:creationId xmlns:a16="http://schemas.microsoft.com/office/drawing/2014/main" id="{D781901E-501B-45A6-941C-0423588C47EC}"/>
              </a:ext>
            </a:extLst>
          </p:cNvPr>
          <p:cNvSpPr>
            <a:spLocks noGrp="1"/>
          </p:cNvSpPr>
          <p:nvPr>
            <p:ph sz="half" idx="1"/>
          </p:nvPr>
        </p:nvSpPr>
        <p:spPr>
          <a:xfrm>
            <a:off x="1024126" y="2286000"/>
            <a:ext cx="7107819" cy="3986784"/>
          </a:xfrm>
        </p:spPr>
        <p:txBody>
          <a:bodyPr>
            <a:normAutofit fontScale="92500" lnSpcReduction="10000"/>
          </a:bodyPr>
          <a:lstStyle/>
          <a:p>
            <a:r>
              <a:rPr lang="en-US" dirty="0"/>
              <a:t>In RTD the change in resistance value is very small with respect to the temperature.</a:t>
            </a:r>
          </a:p>
          <a:p>
            <a:r>
              <a:rPr lang="en-US" dirty="0"/>
              <a:t>So, the RTD value is measured by using a bridge circuit.</a:t>
            </a:r>
          </a:p>
          <a:p>
            <a:pPr marL="0" indent="0">
              <a:buNone/>
            </a:pPr>
            <a:r>
              <a:rPr lang="en-US" dirty="0"/>
              <a:t>By supplying the constant electric current to the bridge circuit and measuring the resulting voltage drop across the resistor, the RTD resistance can be calculated.</a:t>
            </a:r>
          </a:p>
          <a:p>
            <a:pPr marL="0" indent="0">
              <a:buNone/>
            </a:pPr>
            <a:r>
              <a:rPr lang="en-US" dirty="0"/>
              <a:t>Temperature is determined by converting the RTD resistance value using a calibration expression.</a:t>
            </a:r>
          </a:p>
        </p:txBody>
      </p:sp>
      <p:pic>
        <p:nvPicPr>
          <p:cNvPr id="11" name="Content Placeholder 10">
            <a:extLst>
              <a:ext uri="{FF2B5EF4-FFF2-40B4-BE49-F238E27FC236}">
                <a16:creationId xmlns:a16="http://schemas.microsoft.com/office/drawing/2014/main" id="{D001E35A-49C2-4137-8F98-AD955631307C}"/>
              </a:ext>
            </a:extLst>
          </p:cNvPr>
          <p:cNvPicPr>
            <a:picLocks noGrp="1" noChangeAspect="1"/>
          </p:cNvPicPr>
          <p:nvPr>
            <p:ph sz="half" idx="2"/>
          </p:nvPr>
        </p:nvPicPr>
        <p:blipFill>
          <a:blip r:embed="rId2"/>
          <a:stretch>
            <a:fillRect/>
          </a:stretch>
        </p:blipFill>
        <p:spPr>
          <a:xfrm>
            <a:off x="8386157" y="1706731"/>
            <a:ext cx="3716326" cy="2410013"/>
          </a:xfrm>
        </p:spPr>
      </p:pic>
    </p:spTree>
    <p:extLst>
      <p:ext uri="{BB962C8B-B14F-4D97-AF65-F5344CB8AC3E}">
        <p14:creationId xmlns:p14="http://schemas.microsoft.com/office/powerpoint/2010/main" val="33561703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normAutofit/>
          </a:bodyPr>
          <a:lstStyle/>
          <a:p>
            <a:r>
              <a:rPr lang="en-IN" dirty="0"/>
              <a:t>Resistance Temperature Detector (RTD)</a:t>
            </a:r>
            <a:br>
              <a:rPr lang="en-IN" dirty="0"/>
            </a:br>
            <a:r>
              <a:rPr lang="en-IN" dirty="0">
                <a:solidFill>
                  <a:srgbClr val="FF0000"/>
                </a:solidFill>
              </a:rPr>
              <a:t>Two wire </a:t>
            </a:r>
            <a:r>
              <a:rPr lang="en-IN" dirty="0" err="1">
                <a:solidFill>
                  <a:srgbClr val="FF0000"/>
                </a:solidFill>
              </a:rPr>
              <a:t>rtd</a:t>
            </a:r>
            <a:r>
              <a:rPr lang="en-IN" dirty="0">
                <a:solidFill>
                  <a:srgbClr val="FF0000"/>
                </a:solidFill>
              </a:rPr>
              <a:t> bridge</a:t>
            </a:r>
          </a:p>
        </p:txBody>
      </p:sp>
      <p:sp>
        <p:nvSpPr>
          <p:cNvPr id="8" name="Content Placeholder 7">
            <a:extLst>
              <a:ext uri="{FF2B5EF4-FFF2-40B4-BE49-F238E27FC236}">
                <a16:creationId xmlns:a16="http://schemas.microsoft.com/office/drawing/2014/main" id="{4A2A58D1-B0F3-4FFD-AF81-88AA9020272C}"/>
              </a:ext>
            </a:extLst>
          </p:cNvPr>
          <p:cNvSpPr>
            <a:spLocks noGrp="1"/>
          </p:cNvSpPr>
          <p:nvPr>
            <p:ph sz="half" idx="1"/>
          </p:nvPr>
        </p:nvSpPr>
        <p:spPr>
          <a:xfrm>
            <a:off x="1024126" y="2285999"/>
            <a:ext cx="6770467" cy="4097045"/>
          </a:xfrm>
        </p:spPr>
        <p:txBody>
          <a:bodyPr>
            <a:normAutofit fontScale="92500" lnSpcReduction="10000"/>
          </a:bodyPr>
          <a:lstStyle/>
          <a:p>
            <a:r>
              <a:rPr lang="en-US" dirty="0"/>
              <a:t>In two wires RTD Bridge, the dummy wire is absent.</a:t>
            </a:r>
          </a:p>
          <a:p>
            <a:r>
              <a:rPr lang="en-US" dirty="0"/>
              <a:t>The output taken from the remaining two ends as shown in fig</a:t>
            </a:r>
          </a:p>
          <a:p>
            <a:r>
              <a:rPr lang="en-US" dirty="0"/>
              <a:t>If wires A and B are matched properly in terms of length and cross section area, then their impedance effects will cancel because each wire is in opposite position.</a:t>
            </a:r>
          </a:p>
          <a:p>
            <a:r>
              <a:rPr lang="en-US" dirty="0"/>
              <a:t>In order to overcome that 3 wire RTD is introduced, which is done by adding a dummy wire</a:t>
            </a:r>
            <a:endParaRPr lang="en-IN" dirty="0"/>
          </a:p>
        </p:txBody>
      </p:sp>
      <p:pic>
        <p:nvPicPr>
          <p:cNvPr id="11" name="Content Placeholder 10">
            <a:extLst>
              <a:ext uri="{FF2B5EF4-FFF2-40B4-BE49-F238E27FC236}">
                <a16:creationId xmlns:a16="http://schemas.microsoft.com/office/drawing/2014/main" id="{3D1CE76B-1C6B-49E8-996E-C9BBEDC4EFA1}"/>
              </a:ext>
            </a:extLst>
          </p:cNvPr>
          <p:cNvPicPr>
            <a:picLocks noGrp="1" noChangeAspect="1"/>
          </p:cNvPicPr>
          <p:nvPr>
            <p:ph sz="half" idx="2"/>
          </p:nvPr>
        </p:nvPicPr>
        <p:blipFill>
          <a:blip r:embed="rId2"/>
          <a:stretch>
            <a:fillRect/>
          </a:stretch>
        </p:blipFill>
        <p:spPr>
          <a:xfrm>
            <a:off x="7519710" y="1419357"/>
            <a:ext cx="4270375" cy="1532118"/>
          </a:xfrm>
        </p:spPr>
      </p:pic>
    </p:spTree>
    <p:extLst>
      <p:ext uri="{BB962C8B-B14F-4D97-AF65-F5344CB8AC3E}">
        <p14:creationId xmlns:p14="http://schemas.microsoft.com/office/powerpoint/2010/main" val="3635708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normAutofit/>
          </a:bodyPr>
          <a:lstStyle/>
          <a:p>
            <a:r>
              <a:rPr lang="en-IN" dirty="0"/>
              <a:t>Resistance Temperature Detector (RTD)</a:t>
            </a:r>
            <a:br>
              <a:rPr lang="en-IN" dirty="0"/>
            </a:br>
            <a:r>
              <a:rPr lang="en-IN" dirty="0">
                <a:solidFill>
                  <a:srgbClr val="FF0000"/>
                </a:solidFill>
              </a:rPr>
              <a:t>THREE wire </a:t>
            </a:r>
            <a:r>
              <a:rPr lang="en-IN" dirty="0" err="1">
                <a:solidFill>
                  <a:srgbClr val="FF0000"/>
                </a:solidFill>
              </a:rPr>
              <a:t>rtd</a:t>
            </a:r>
            <a:r>
              <a:rPr lang="en-IN" dirty="0">
                <a:solidFill>
                  <a:srgbClr val="FF0000"/>
                </a:solidFill>
              </a:rPr>
              <a:t> bridge</a:t>
            </a:r>
          </a:p>
        </p:txBody>
      </p:sp>
      <p:sp>
        <p:nvSpPr>
          <p:cNvPr id="4" name="Content Placeholder 3">
            <a:extLst>
              <a:ext uri="{FF2B5EF4-FFF2-40B4-BE49-F238E27FC236}">
                <a16:creationId xmlns:a16="http://schemas.microsoft.com/office/drawing/2014/main" id="{97D8434E-691C-4A38-8C35-5A5393432271}"/>
              </a:ext>
            </a:extLst>
          </p:cNvPr>
          <p:cNvSpPr>
            <a:spLocks noGrp="1"/>
          </p:cNvSpPr>
          <p:nvPr>
            <p:ph sz="half" idx="1"/>
          </p:nvPr>
        </p:nvSpPr>
        <p:spPr>
          <a:xfrm>
            <a:off x="1024126" y="2286000"/>
            <a:ext cx="6353217" cy="4114800"/>
          </a:xfrm>
        </p:spPr>
        <p:txBody>
          <a:bodyPr>
            <a:normAutofit fontScale="92500" lnSpcReduction="10000"/>
          </a:bodyPr>
          <a:lstStyle/>
          <a:p>
            <a:r>
              <a:rPr lang="en-US" dirty="0"/>
              <a:t>If wires A and B are matched properly in terms of length and cross section area, then their impedance effects will cancel because each wire is in opposite position. </a:t>
            </a:r>
          </a:p>
          <a:p>
            <a:r>
              <a:rPr lang="en-US" dirty="0"/>
              <a:t>So that, the dummy wire C acts as a sense lead to measure the voltage drop across the RTD resistance and it carries no current</a:t>
            </a:r>
          </a:p>
          <a:p>
            <a:r>
              <a:rPr lang="en-US" dirty="0"/>
              <a:t>In these circuits, the output voltage is directly proportional to the temperature. So, we need one calibration equation to find the temperature.</a:t>
            </a:r>
            <a:endParaRPr lang="en-IN" dirty="0"/>
          </a:p>
        </p:txBody>
      </p:sp>
      <p:pic>
        <p:nvPicPr>
          <p:cNvPr id="7" name="Content Placeholder 6">
            <a:extLst>
              <a:ext uri="{FF2B5EF4-FFF2-40B4-BE49-F238E27FC236}">
                <a16:creationId xmlns:a16="http://schemas.microsoft.com/office/drawing/2014/main" id="{95893CFA-DB3E-4E3E-951C-B744D5C30F62}"/>
              </a:ext>
            </a:extLst>
          </p:cNvPr>
          <p:cNvPicPr>
            <a:picLocks noGrp="1" noChangeAspect="1"/>
          </p:cNvPicPr>
          <p:nvPr>
            <p:ph sz="half" idx="2"/>
          </p:nvPr>
        </p:nvPicPr>
        <p:blipFill>
          <a:blip r:embed="rId2"/>
          <a:stretch>
            <a:fillRect/>
          </a:stretch>
        </p:blipFill>
        <p:spPr>
          <a:xfrm>
            <a:off x="7090470" y="1397064"/>
            <a:ext cx="4754562" cy="1576705"/>
          </a:xfrm>
        </p:spPr>
      </p:pic>
    </p:spTree>
    <p:extLst>
      <p:ext uri="{BB962C8B-B14F-4D97-AF65-F5344CB8AC3E}">
        <p14:creationId xmlns:p14="http://schemas.microsoft.com/office/powerpoint/2010/main" val="11813778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a:xfrm>
            <a:off x="1024128" y="585216"/>
            <a:ext cx="9720072" cy="1172563"/>
          </a:xfrm>
        </p:spPr>
        <p:txBody>
          <a:bodyPr>
            <a:normAutofit fontScale="90000"/>
          </a:bodyPr>
          <a:lstStyle/>
          <a:p>
            <a:r>
              <a:rPr lang="en-IN" dirty="0"/>
              <a:t>Resistance Temperature Detector (RTD)</a:t>
            </a:r>
            <a:br>
              <a:rPr lang="en-IN" dirty="0"/>
            </a:br>
            <a:r>
              <a:rPr lang="en-IN" dirty="0">
                <a:solidFill>
                  <a:srgbClr val="FF0000"/>
                </a:solidFill>
              </a:rPr>
              <a:t>4 Wire RTD Principle</a:t>
            </a:r>
          </a:p>
        </p:txBody>
      </p:sp>
      <p:sp>
        <p:nvSpPr>
          <p:cNvPr id="3" name="Content Placeholder 2">
            <a:extLst>
              <a:ext uri="{FF2B5EF4-FFF2-40B4-BE49-F238E27FC236}">
                <a16:creationId xmlns:a16="http://schemas.microsoft.com/office/drawing/2014/main" id="{8D027E1E-D24D-4260-B4F8-239C03DD0095}"/>
              </a:ext>
            </a:extLst>
          </p:cNvPr>
          <p:cNvSpPr>
            <a:spLocks noGrp="1"/>
          </p:cNvSpPr>
          <p:nvPr>
            <p:ph idx="1"/>
          </p:nvPr>
        </p:nvSpPr>
        <p:spPr>
          <a:xfrm>
            <a:off x="1024128" y="1873188"/>
            <a:ext cx="9720073" cy="4900474"/>
          </a:xfrm>
        </p:spPr>
        <p:txBody>
          <a:bodyPr>
            <a:normAutofit fontScale="92500" lnSpcReduction="10000"/>
          </a:bodyPr>
          <a:lstStyle/>
          <a:p>
            <a:pPr algn="just"/>
            <a:r>
              <a:rPr lang="en-US" dirty="0"/>
              <a:t>The most accurate lead wire configuration is the “true” 4-wire configuration. </a:t>
            </a:r>
          </a:p>
          <a:p>
            <a:pPr algn="just"/>
            <a:r>
              <a:rPr lang="en-US" dirty="0"/>
              <a:t>In a true 4- wire configuration, the resistance of the lead wires does not contribute to the resistance of the sensor.</a:t>
            </a:r>
          </a:p>
          <a:p>
            <a:pPr algn="just"/>
            <a:r>
              <a:rPr lang="en-US" dirty="0"/>
              <a:t>4-wire construction is used primarily where close accuracy is required.</a:t>
            </a:r>
          </a:p>
          <a:p>
            <a:pPr algn="just"/>
            <a:r>
              <a:rPr lang="en-US" dirty="0"/>
              <a:t>The true 4-wire measurement uses the current-potential method. </a:t>
            </a:r>
          </a:p>
          <a:p>
            <a:pPr algn="just"/>
            <a:r>
              <a:rPr lang="en-US" dirty="0"/>
              <a:t>A current of known value (I+) is passed through the sensor along the “current” lead wires. </a:t>
            </a:r>
          </a:p>
          <a:p>
            <a:pPr algn="just"/>
            <a:r>
              <a:rPr lang="en-US" dirty="0"/>
              <a:t>The voltage generated across the sensor is measured using the “potential” lead wires (</a:t>
            </a:r>
            <a:r>
              <a:rPr lang="en-US" dirty="0" err="1"/>
              <a:t>Vsensor</a:t>
            </a:r>
            <a:r>
              <a:rPr lang="en-US" dirty="0"/>
              <a:t>) and the sensor’s resistance is calculated by dividing the measured voltage by the Known current.</a:t>
            </a:r>
            <a:endParaRPr lang="en-IN" dirty="0"/>
          </a:p>
        </p:txBody>
      </p:sp>
    </p:spTree>
    <p:extLst>
      <p:ext uri="{BB962C8B-B14F-4D97-AF65-F5344CB8AC3E}">
        <p14:creationId xmlns:p14="http://schemas.microsoft.com/office/powerpoint/2010/main" val="21094721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normAutofit/>
          </a:bodyPr>
          <a:lstStyle/>
          <a:p>
            <a:r>
              <a:rPr lang="en-IN" dirty="0"/>
              <a:t>Resistance Temperature Detector (RTD)</a:t>
            </a:r>
            <a:br>
              <a:rPr lang="en-IN" dirty="0"/>
            </a:br>
            <a:r>
              <a:rPr lang="en-IN" dirty="0">
                <a:solidFill>
                  <a:srgbClr val="FF0000"/>
                </a:solidFill>
              </a:rPr>
              <a:t>4 Wire RTD Principle</a:t>
            </a:r>
          </a:p>
        </p:txBody>
      </p:sp>
      <p:sp>
        <p:nvSpPr>
          <p:cNvPr id="4" name="Content Placeholder 3">
            <a:extLst>
              <a:ext uri="{FF2B5EF4-FFF2-40B4-BE49-F238E27FC236}">
                <a16:creationId xmlns:a16="http://schemas.microsoft.com/office/drawing/2014/main" id="{1C6A4C6C-54FA-49FE-A55F-E1BB3F111919}"/>
              </a:ext>
            </a:extLst>
          </p:cNvPr>
          <p:cNvSpPr>
            <a:spLocks noGrp="1"/>
          </p:cNvSpPr>
          <p:nvPr>
            <p:ph sz="half" idx="1"/>
          </p:nvPr>
        </p:nvSpPr>
        <p:spPr>
          <a:xfrm>
            <a:off x="1024127" y="2286000"/>
            <a:ext cx="5953722" cy="4318986"/>
          </a:xfrm>
        </p:spPr>
        <p:txBody>
          <a:bodyPr>
            <a:normAutofit fontScale="85000" lnSpcReduction="20000"/>
          </a:bodyPr>
          <a:lstStyle/>
          <a:p>
            <a:r>
              <a:rPr lang="en-US" dirty="0"/>
              <a:t>The 4-wire circuit is a true 4-wire bridge, which works by using wires 1 &amp; 4 to power the circuit and wires 2 &amp; 3 to read. This true bridge method will compensate for any differences in lead wire resistances.</a:t>
            </a:r>
          </a:p>
          <a:p>
            <a:r>
              <a:rPr lang="en-US" dirty="0"/>
              <a:t>The resistance of the lead wires is not a factor because:</a:t>
            </a:r>
          </a:p>
          <a:p>
            <a:pPr lvl="1"/>
            <a:r>
              <a:rPr lang="en-US" dirty="0"/>
              <a:t>The value of the current is equal at any point in the circuit. It is independent of the resistance of the lead wire.</a:t>
            </a:r>
          </a:p>
          <a:p>
            <a:pPr lvl="1"/>
            <a:r>
              <a:rPr lang="en-US" dirty="0"/>
              <a:t>The input impedance of the voltage measurement circuitry is high enough to prevent any significant current flow in the voltage leads. Since no current is flowing, the voltage along the potential leads does not change along their length.</a:t>
            </a:r>
            <a:endParaRPr lang="en-IN" dirty="0"/>
          </a:p>
        </p:txBody>
      </p:sp>
      <p:pic>
        <p:nvPicPr>
          <p:cNvPr id="7" name="Content Placeholder 6">
            <a:extLst>
              <a:ext uri="{FF2B5EF4-FFF2-40B4-BE49-F238E27FC236}">
                <a16:creationId xmlns:a16="http://schemas.microsoft.com/office/drawing/2014/main" id="{1B424916-3136-4B02-92A6-C199F0DBE7A5}"/>
              </a:ext>
            </a:extLst>
          </p:cNvPr>
          <p:cNvPicPr>
            <a:picLocks noGrp="1" noChangeAspect="1"/>
          </p:cNvPicPr>
          <p:nvPr>
            <p:ph sz="half" idx="2"/>
          </p:nvPr>
        </p:nvPicPr>
        <p:blipFill>
          <a:blip r:embed="rId2"/>
          <a:stretch>
            <a:fillRect/>
          </a:stretch>
        </p:blipFill>
        <p:spPr>
          <a:xfrm>
            <a:off x="7046081" y="1318054"/>
            <a:ext cx="4754562" cy="2110946"/>
          </a:xfrm>
        </p:spPr>
      </p:pic>
      <p:pic>
        <p:nvPicPr>
          <p:cNvPr id="9" name="Picture 8">
            <a:extLst>
              <a:ext uri="{FF2B5EF4-FFF2-40B4-BE49-F238E27FC236}">
                <a16:creationId xmlns:a16="http://schemas.microsoft.com/office/drawing/2014/main" id="{1414EEF2-B179-4F24-94AE-739DCCFDE8ED}"/>
              </a:ext>
            </a:extLst>
          </p:cNvPr>
          <p:cNvPicPr>
            <a:picLocks noChangeAspect="1"/>
          </p:cNvPicPr>
          <p:nvPr/>
        </p:nvPicPr>
        <p:blipFill>
          <a:blip r:embed="rId3"/>
          <a:stretch>
            <a:fillRect/>
          </a:stretch>
        </p:blipFill>
        <p:spPr>
          <a:xfrm>
            <a:off x="7046081" y="3985038"/>
            <a:ext cx="4235569" cy="2110946"/>
          </a:xfrm>
          <a:prstGeom prst="rect">
            <a:avLst/>
          </a:prstGeom>
        </p:spPr>
      </p:pic>
    </p:spTree>
    <p:extLst>
      <p:ext uri="{BB962C8B-B14F-4D97-AF65-F5344CB8AC3E}">
        <p14:creationId xmlns:p14="http://schemas.microsoft.com/office/powerpoint/2010/main" val="27568684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normAutofit/>
          </a:bodyPr>
          <a:lstStyle/>
          <a:p>
            <a:r>
              <a:rPr lang="en-IN" dirty="0"/>
              <a:t>Resistance Temperature Detector (RTD)</a:t>
            </a:r>
            <a:br>
              <a:rPr lang="en-IN" dirty="0"/>
            </a:br>
            <a:r>
              <a:rPr lang="en-IN" dirty="0">
                <a:solidFill>
                  <a:srgbClr val="FF0000"/>
                </a:solidFill>
              </a:rPr>
              <a:t>materials used in RTD</a:t>
            </a:r>
          </a:p>
        </p:txBody>
      </p:sp>
      <p:sp>
        <p:nvSpPr>
          <p:cNvPr id="6" name="Content Placeholder 5">
            <a:extLst>
              <a:ext uri="{FF2B5EF4-FFF2-40B4-BE49-F238E27FC236}">
                <a16:creationId xmlns:a16="http://schemas.microsoft.com/office/drawing/2014/main" id="{DB5F4D7A-7C71-4470-9593-75DCE4F0F338}"/>
              </a:ext>
            </a:extLst>
          </p:cNvPr>
          <p:cNvSpPr>
            <a:spLocks noGrp="1"/>
          </p:cNvSpPr>
          <p:nvPr>
            <p:ph idx="1"/>
          </p:nvPr>
        </p:nvSpPr>
        <p:spPr/>
        <p:txBody>
          <a:bodyPr/>
          <a:lstStyle/>
          <a:p>
            <a:r>
              <a:rPr lang="en-IN" b="1" dirty="0"/>
              <a:t>Platinum Resistance Temperature Detectors</a:t>
            </a:r>
          </a:p>
          <a:p>
            <a:pPr lvl="1" algn="just"/>
            <a:r>
              <a:rPr lang="en-US" sz="1400" dirty="0"/>
              <a:t>Platinum RTDs are the most common type of RTD used in industrial applications. </a:t>
            </a:r>
          </a:p>
          <a:p>
            <a:pPr lvl="1" algn="just"/>
            <a:r>
              <a:rPr lang="en-US" sz="1400" dirty="0"/>
              <a:t>This is because platinum has excellent corrosion resistance, excellent long-term stability, and measures a wide range of temperature, (-200…+850°C)</a:t>
            </a:r>
          </a:p>
          <a:p>
            <a:pPr algn="just"/>
            <a:r>
              <a:rPr lang="en-US" sz="1800" b="1" dirty="0"/>
              <a:t>Nickel Resistance Temperature Detectors</a:t>
            </a:r>
          </a:p>
          <a:p>
            <a:pPr lvl="1" algn="just"/>
            <a:r>
              <a:rPr lang="en-US" sz="1400" dirty="0"/>
              <a:t>Nickel RTDs are less expensive than platinum and have good corrosion resistance. </a:t>
            </a:r>
          </a:p>
          <a:p>
            <a:pPr lvl="1" algn="just"/>
            <a:r>
              <a:rPr lang="en-US" sz="1400" dirty="0"/>
              <a:t>However, nickel ages more rapidly over time and loses accuracy at higher temperatures. Nickel is limited to a measurement range of -80…+260°C.</a:t>
            </a:r>
          </a:p>
          <a:p>
            <a:pPr algn="just"/>
            <a:r>
              <a:rPr lang="en-US" sz="1800" b="1" dirty="0"/>
              <a:t>Copper Resistance Temperature Detectors</a:t>
            </a:r>
          </a:p>
          <a:p>
            <a:pPr lvl="1" algn="just"/>
            <a:r>
              <a:rPr lang="en-US" sz="1400" dirty="0"/>
              <a:t>Copper RTDs have the best resistance to temperature linearity of the three RTD types, and copper is a low cost material. </a:t>
            </a:r>
          </a:p>
          <a:p>
            <a:pPr lvl="1" algn="just"/>
            <a:r>
              <a:rPr lang="en-US" sz="1400" dirty="0"/>
              <a:t>However, copper oxidizes at higher temperatures. Copper is limited to a measurement range of -200…+260°C</a:t>
            </a:r>
          </a:p>
        </p:txBody>
      </p:sp>
    </p:spTree>
    <p:extLst>
      <p:ext uri="{BB962C8B-B14F-4D97-AF65-F5344CB8AC3E}">
        <p14:creationId xmlns:p14="http://schemas.microsoft.com/office/powerpoint/2010/main" val="3888346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8385F-C1CC-40BF-B899-F5208B5B88BF}"/>
              </a:ext>
            </a:extLst>
          </p:cNvPr>
          <p:cNvSpPr>
            <a:spLocks noGrp="1"/>
          </p:cNvSpPr>
          <p:nvPr>
            <p:ph type="title"/>
          </p:nvPr>
        </p:nvSpPr>
        <p:spPr/>
        <p:txBody>
          <a:bodyPr/>
          <a:lstStyle/>
          <a:p>
            <a:r>
              <a:rPr lang="en-IN" dirty="0"/>
              <a:t>Resistance Temperature Detector (RTD)</a:t>
            </a:r>
            <a:br>
              <a:rPr lang="en-IN" dirty="0"/>
            </a:br>
            <a:r>
              <a:rPr lang="en-IN" dirty="0">
                <a:solidFill>
                  <a:srgbClr val="FF0000"/>
                </a:solidFill>
              </a:rPr>
              <a:t>materials used in RTD</a:t>
            </a:r>
            <a:endParaRPr lang="en-IN" dirty="0"/>
          </a:p>
        </p:txBody>
      </p:sp>
      <p:pic>
        <p:nvPicPr>
          <p:cNvPr id="5" name="Content Placeholder 4">
            <a:extLst>
              <a:ext uri="{FF2B5EF4-FFF2-40B4-BE49-F238E27FC236}">
                <a16:creationId xmlns:a16="http://schemas.microsoft.com/office/drawing/2014/main" id="{75A3566F-3A57-46FC-8D58-AEADFFAAB8A0}"/>
              </a:ext>
            </a:extLst>
          </p:cNvPr>
          <p:cNvPicPr>
            <a:picLocks noGrp="1" noChangeAspect="1"/>
          </p:cNvPicPr>
          <p:nvPr>
            <p:ph idx="1"/>
          </p:nvPr>
        </p:nvPicPr>
        <p:blipFill>
          <a:blip r:embed="rId2"/>
          <a:stretch>
            <a:fillRect/>
          </a:stretch>
        </p:blipFill>
        <p:spPr>
          <a:xfrm>
            <a:off x="1023938" y="2263806"/>
            <a:ext cx="9720262" cy="3142079"/>
          </a:xfrm>
        </p:spPr>
      </p:pic>
    </p:spTree>
    <p:extLst>
      <p:ext uri="{BB962C8B-B14F-4D97-AF65-F5344CB8AC3E}">
        <p14:creationId xmlns:p14="http://schemas.microsoft.com/office/powerpoint/2010/main" val="40390555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47CB-6F71-4C6C-84CD-B283BB316B63}"/>
              </a:ext>
            </a:extLst>
          </p:cNvPr>
          <p:cNvSpPr>
            <a:spLocks noGrp="1"/>
          </p:cNvSpPr>
          <p:nvPr>
            <p:ph type="title"/>
          </p:nvPr>
        </p:nvSpPr>
        <p:spPr/>
        <p:txBody>
          <a:bodyPr/>
          <a:lstStyle/>
          <a:p>
            <a:r>
              <a:rPr lang="en-IN" dirty="0"/>
              <a:t>Resistance Temperature Detector (RTD)</a:t>
            </a:r>
            <a:br>
              <a:rPr lang="en-IN" dirty="0"/>
            </a:br>
            <a:r>
              <a:rPr lang="en-IN" dirty="0">
                <a:solidFill>
                  <a:srgbClr val="FF0000"/>
                </a:solidFill>
              </a:rPr>
              <a:t>ADVANTAGES AND DISADVANTAGES</a:t>
            </a:r>
            <a:endParaRPr lang="en-IN" dirty="0"/>
          </a:p>
        </p:txBody>
      </p:sp>
      <p:sp>
        <p:nvSpPr>
          <p:cNvPr id="3" name="Content Placeholder 2">
            <a:extLst>
              <a:ext uri="{FF2B5EF4-FFF2-40B4-BE49-F238E27FC236}">
                <a16:creationId xmlns:a16="http://schemas.microsoft.com/office/drawing/2014/main" id="{1B839AB0-0E7F-429A-A332-EB9DCD1768D1}"/>
              </a:ext>
            </a:extLst>
          </p:cNvPr>
          <p:cNvSpPr>
            <a:spLocks noGrp="1"/>
          </p:cNvSpPr>
          <p:nvPr>
            <p:ph idx="1"/>
          </p:nvPr>
        </p:nvSpPr>
        <p:spPr/>
        <p:txBody>
          <a:bodyPr>
            <a:normAutofit fontScale="85000" lnSpcReduction="20000"/>
          </a:bodyPr>
          <a:lstStyle/>
          <a:p>
            <a:r>
              <a:rPr lang="en-US" b="1" dirty="0"/>
              <a:t>Advantages:</a:t>
            </a:r>
          </a:p>
          <a:p>
            <a:pPr lvl="1"/>
            <a:r>
              <a:rPr lang="en-US" dirty="0"/>
              <a:t>Good sensitivity</a:t>
            </a:r>
          </a:p>
          <a:p>
            <a:pPr lvl="1"/>
            <a:r>
              <a:rPr lang="en-US" dirty="0"/>
              <a:t>Linear over wide operating range</a:t>
            </a:r>
          </a:p>
          <a:p>
            <a:pPr lvl="1"/>
            <a:r>
              <a:rPr lang="en-US" dirty="0"/>
              <a:t>Uses standard copper wire</a:t>
            </a:r>
          </a:p>
          <a:p>
            <a:pPr lvl="1"/>
            <a:r>
              <a:rPr lang="en-US" dirty="0"/>
              <a:t>High temperature operating range</a:t>
            </a:r>
          </a:p>
          <a:p>
            <a:pPr lvl="1"/>
            <a:r>
              <a:rPr lang="en-US" dirty="0"/>
              <a:t>Copper RTD’s </a:t>
            </a:r>
            <a:r>
              <a:rPr lang="en-US" dirty="0" err="1"/>
              <a:t>minimise</a:t>
            </a:r>
            <a:r>
              <a:rPr lang="en-US" dirty="0"/>
              <a:t> thermocouple effect</a:t>
            </a:r>
          </a:p>
          <a:p>
            <a:pPr lvl="1"/>
            <a:r>
              <a:rPr lang="en-US" dirty="0"/>
              <a:t>Interchangeability over wide range</a:t>
            </a:r>
          </a:p>
          <a:p>
            <a:pPr lvl="1"/>
            <a:r>
              <a:rPr lang="en-US" dirty="0"/>
              <a:t>Works in wide temperature ranges</a:t>
            </a:r>
          </a:p>
          <a:p>
            <a:r>
              <a:rPr lang="en-US" b="1" dirty="0"/>
              <a:t>Disadvantages:</a:t>
            </a:r>
          </a:p>
          <a:p>
            <a:pPr lvl="1"/>
            <a:r>
              <a:rPr lang="en-US" dirty="0"/>
              <a:t>Bulky in size and fragile</a:t>
            </a:r>
          </a:p>
          <a:p>
            <a:pPr lvl="1"/>
            <a:r>
              <a:rPr lang="en-US" dirty="0"/>
              <a:t>Slow thermal response time due to bulk</a:t>
            </a:r>
          </a:p>
          <a:p>
            <a:pPr lvl="1"/>
            <a:r>
              <a:rPr lang="en-US" dirty="0"/>
              <a:t>Self-heating problems</a:t>
            </a:r>
          </a:p>
          <a:p>
            <a:pPr lvl="1"/>
            <a:r>
              <a:rPr lang="en-US" dirty="0"/>
              <a:t>More susceptible to electrical noise</a:t>
            </a:r>
          </a:p>
          <a:p>
            <a:pPr lvl="1"/>
            <a:r>
              <a:rPr lang="en-US" dirty="0"/>
              <a:t>More expensive to test and diagnose</a:t>
            </a:r>
            <a:endParaRPr lang="en-IN" dirty="0"/>
          </a:p>
        </p:txBody>
      </p:sp>
    </p:spTree>
    <p:extLst>
      <p:ext uri="{BB962C8B-B14F-4D97-AF65-F5344CB8AC3E}">
        <p14:creationId xmlns:p14="http://schemas.microsoft.com/office/powerpoint/2010/main" val="33472519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p>
        </p:txBody>
      </p:sp>
      <p:sp>
        <p:nvSpPr>
          <p:cNvPr id="3" name="Content Placeholder 2">
            <a:extLst>
              <a:ext uri="{FF2B5EF4-FFF2-40B4-BE49-F238E27FC236}">
                <a16:creationId xmlns:a16="http://schemas.microsoft.com/office/drawing/2014/main" id="{7FEF4192-E106-4DA7-AEB1-E8BA14FD703A}"/>
              </a:ext>
            </a:extLst>
          </p:cNvPr>
          <p:cNvSpPr>
            <a:spLocks noGrp="1"/>
          </p:cNvSpPr>
          <p:nvPr>
            <p:ph sz="half" idx="1"/>
          </p:nvPr>
        </p:nvSpPr>
        <p:spPr>
          <a:xfrm>
            <a:off x="1024126" y="2285999"/>
            <a:ext cx="6663935" cy="4256843"/>
          </a:xfrm>
        </p:spPr>
        <p:txBody>
          <a:bodyPr>
            <a:normAutofit fontScale="77500" lnSpcReduction="20000"/>
          </a:bodyPr>
          <a:lstStyle/>
          <a:p>
            <a:r>
              <a:rPr lang="en-US" dirty="0"/>
              <a:t>The ‘Thermistor’ uses resistance to detect temperature.</a:t>
            </a:r>
          </a:p>
          <a:p>
            <a:r>
              <a:rPr lang="en-US" dirty="0"/>
              <a:t>Thermistors can measure temperatures across the range of -40 ~ 150 ±0.35 °C (-40 ~ 302 ±0.63 °F). </a:t>
            </a:r>
          </a:p>
          <a:p>
            <a:r>
              <a:rPr lang="en-US" dirty="0"/>
              <a:t>Typical operation resistances are in the kW range, although the actual resistance may range from few W to several MW. </a:t>
            </a:r>
          </a:p>
          <a:p>
            <a:r>
              <a:rPr lang="en-US" dirty="0"/>
              <a:t>The adjoining figure shows typical types of thermistors.</a:t>
            </a:r>
          </a:p>
          <a:p>
            <a:r>
              <a:rPr lang="en-US" dirty="0"/>
              <a:t>The shape of the thermistor probe can take the form of a bead, washer, disk, or rod.</a:t>
            </a:r>
          </a:p>
          <a:p>
            <a:r>
              <a:rPr lang="en-US" dirty="0"/>
              <a:t>Basically, thermistors are broadly classified as Ceramic, PTC (positive temperature coefficient) and NTC (negative temperature coefficient) thermistors.</a:t>
            </a:r>
          </a:p>
          <a:p>
            <a:endParaRPr lang="en-US" dirty="0"/>
          </a:p>
          <a:p>
            <a:endParaRPr lang="en-US" dirty="0"/>
          </a:p>
          <a:p>
            <a:endParaRPr lang="en-US" dirty="0"/>
          </a:p>
          <a:p>
            <a:endParaRPr lang="en-IN" dirty="0"/>
          </a:p>
        </p:txBody>
      </p:sp>
      <p:pic>
        <p:nvPicPr>
          <p:cNvPr id="9" name="Picture 5">
            <a:extLst>
              <a:ext uri="{FF2B5EF4-FFF2-40B4-BE49-F238E27FC236}">
                <a16:creationId xmlns:a16="http://schemas.microsoft.com/office/drawing/2014/main" id="{4339E4DB-36DE-47BA-A15E-E7E07024C5A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852477" y="2286000"/>
            <a:ext cx="3905250" cy="3914775"/>
          </a:xfrm>
        </p:spPr>
      </p:pic>
    </p:spTree>
    <p:extLst>
      <p:ext uri="{BB962C8B-B14F-4D97-AF65-F5344CB8AC3E}">
        <p14:creationId xmlns:p14="http://schemas.microsoft.com/office/powerpoint/2010/main" val="36699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2F33-BAEE-4078-A38B-DEACEE2D218E}"/>
              </a:ext>
            </a:extLst>
          </p:cNvPr>
          <p:cNvSpPr>
            <a:spLocks noGrp="1"/>
          </p:cNvSpPr>
          <p:nvPr>
            <p:ph type="title"/>
          </p:nvPr>
        </p:nvSpPr>
        <p:spPr/>
        <p:txBody>
          <a:bodyPr>
            <a:normAutofit/>
          </a:bodyPr>
          <a:lstStyle/>
          <a:p>
            <a:pPr algn="ctr"/>
            <a:r>
              <a:rPr lang="en-IN" sz="3200" dirty="0">
                <a:solidFill>
                  <a:srgbClr val="000099"/>
                </a:solidFill>
                <a:latin typeface="Times New Roman" panose="02020603050405020304" pitchFamily="18" charset="0"/>
                <a:cs typeface="Times New Roman" panose="02020603050405020304" pitchFamily="18" charset="0"/>
              </a:rPr>
              <a:t>Subclassification</a:t>
            </a:r>
            <a:r>
              <a:rPr lang="en-IN" sz="3200"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F2D418A0-E008-49CB-829D-24924147FDA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Another very preliminary classification or subclassification as it may be, is based on the </a:t>
            </a:r>
            <a:r>
              <a:rPr lang="en-US" dirty="0">
                <a:solidFill>
                  <a:srgbClr val="FF0000"/>
                </a:solidFill>
                <a:latin typeface="Times New Roman" panose="02020603050405020304" pitchFamily="18" charset="0"/>
                <a:cs typeface="Times New Roman" panose="02020603050405020304" pitchFamily="18" charset="0"/>
              </a:rPr>
              <a:t>energy or power supply requirements of the sensors. </a:t>
            </a:r>
          </a:p>
          <a:p>
            <a:r>
              <a:rPr lang="en-US" dirty="0">
                <a:latin typeface="Times New Roman" panose="02020603050405020304" pitchFamily="18" charset="0"/>
                <a:cs typeface="Times New Roman" panose="02020603050405020304" pitchFamily="18" charset="0"/>
              </a:rPr>
              <a:t>This means that </a:t>
            </a:r>
            <a:r>
              <a:rPr lang="en-US" dirty="0">
                <a:solidFill>
                  <a:srgbClr val="FF0000"/>
                </a:solidFill>
                <a:latin typeface="Times New Roman" panose="02020603050405020304" pitchFamily="18" charset="0"/>
                <a:cs typeface="Times New Roman" panose="02020603050405020304" pitchFamily="18" charset="0"/>
              </a:rPr>
              <a:t>some sensors require power supply </a:t>
            </a:r>
            <a:r>
              <a:rPr lang="en-US" dirty="0">
                <a:latin typeface="Times New Roman" panose="02020603050405020304" pitchFamily="18" charset="0"/>
                <a:cs typeface="Times New Roman" panose="02020603050405020304" pitchFamily="18" charset="0"/>
              </a:rPr>
              <a:t>and there are some that do not. </a:t>
            </a:r>
          </a:p>
          <a:p>
            <a:r>
              <a:rPr lang="en-US" dirty="0">
                <a:latin typeface="Times New Roman" panose="02020603050405020304" pitchFamily="18" charset="0"/>
                <a:cs typeface="Times New Roman" panose="02020603050405020304" pitchFamily="18" charset="0"/>
              </a:rPr>
              <a:t>As a result, the sensors are called </a:t>
            </a:r>
            <a:r>
              <a:rPr lang="en-US" dirty="0">
                <a:solidFill>
                  <a:srgbClr val="FF0000"/>
                </a:solidFill>
                <a:latin typeface="Times New Roman" panose="02020603050405020304" pitchFamily="18" charset="0"/>
                <a:cs typeface="Times New Roman" panose="02020603050405020304" pitchFamily="18" charset="0"/>
              </a:rPr>
              <a:t>active</a:t>
            </a:r>
            <a:r>
              <a:rPr lang="en-US" dirty="0">
                <a:latin typeface="Times New Roman" panose="02020603050405020304" pitchFamily="18" charset="0"/>
                <a:cs typeface="Times New Roman" panose="02020603050405020304" pitchFamily="18" charset="0"/>
              </a:rPr>
              <a:t> and </a:t>
            </a:r>
            <a:r>
              <a:rPr lang="en-US" dirty="0">
                <a:solidFill>
                  <a:srgbClr val="FF0000"/>
                </a:solidFill>
                <a:latin typeface="Times New Roman" panose="02020603050405020304" pitchFamily="18" charset="0"/>
                <a:cs typeface="Times New Roman" panose="02020603050405020304" pitchFamily="18" charset="0"/>
              </a:rPr>
              <a:t>passive</a:t>
            </a:r>
            <a:r>
              <a:rPr lang="en-US" dirty="0">
                <a:latin typeface="Times New Roman" panose="02020603050405020304" pitchFamily="18" charset="0"/>
                <a:cs typeface="Times New Roman" panose="02020603050405020304" pitchFamily="18" charset="0"/>
              </a:rPr>
              <a:t> respectively. Sometimes, terms such as </a:t>
            </a:r>
            <a:r>
              <a:rPr lang="en-US" dirty="0">
                <a:solidFill>
                  <a:srgbClr val="FF0000"/>
                </a:solidFill>
                <a:latin typeface="Times New Roman" panose="02020603050405020304" pitchFamily="18" charset="0"/>
                <a:cs typeface="Times New Roman" panose="02020603050405020304" pitchFamily="18" charset="0"/>
              </a:rPr>
              <a:t>self-generating and modulating</a:t>
            </a:r>
            <a:r>
              <a:rPr lang="en-US" dirty="0">
                <a:latin typeface="Times New Roman" panose="02020603050405020304" pitchFamily="18" charset="0"/>
                <a:cs typeface="Times New Roman" panose="02020603050405020304" pitchFamily="18" charset="0"/>
              </a:rPr>
              <a:t> are used to qualify these. </a:t>
            </a:r>
          </a:p>
          <a:p>
            <a:pPr marL="0" indent="0">
              <a:buNone/>
            </a:pPr>
            <a:endParaRPr lang="en-IN" dirty="0"/>
          </a:p>
        </p:txBody>
      </p:sp>
    </p:spTree>
    <p:extLst>
      <p:ext uri="{BB962C8B-B14F-4D97-AF65-F5344CB8AC3E}">
        <p14:creationId xmlns:p14="http://schemas.microsoft.com/office/powerpoint/2010/main" val="5986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Basic</a:t>
            </a:r>
            <a:r>
              <a:rPr lang="en-IN" dirty="0"/>
              <a:t> </a:t>
            </a:r>
            <a:r>
              <a:rPr lang="en-IN" dirty="0">
                <a:solidFill>
                  <a:srgbClr val="FF0000"/>
                </a:solidFill>
              </a:rPr>
              <a:t>Working Principle</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fontScale="92500" lnSpcReduction="20000"/>
          </a:bodyPr>
          <a:lstStyle/>
          <a:p>
            <a:r>
              <a:rPr lang="en-US" dirty="0"/>
              <a:t>The electrical resistance of metals depends on temperature.</a:t>
            </a:r>
          </a:p>
          <a:p>
            <a:r>
              <a:rPr lang="en-US" dirty="0"/>
              <a:t>By measuring the changing resistance, the temperature can be determined.  </a:t>
            </a:r>
          </a:p>
          <a:p>
            <a:r>
              <a:rPr lang="en-US" dirty="0"/>
              <a:t>The change in resistance can easily be converted to an electrical signal transmittable.</a:t>
            </a:r>
          </a:p>
          <a:p>
            <a:r>
              <a:rPr lang="en-US" dirty="0"/>
              <a:t>A thermistor is made of semiconductor, a mixture of metal oxide. </a:t>
            </a:r>
          </a:p>
          <a:p>
            <a:r>
              <a:rPr lang="en-US" dirty="0"/>
              <a:t>Metals usually have a positive resistance coefficient with respect to temperature.</a:t>
            </a:r>
          </a:p>
          <a:p>
            <a:r>
              <a:rPr lang="en-US" dirty="0"/>
              <a:t>Unlike metals, the semiconductors have a negative resistance coefficient. </a:t>
            </a:r>
          </a:p>
          <a:p>
            <a:r>
              <a:rPr lang="en-US" dirty="0"/>
              <a:t>This is the main difference between a thermometer and a thermistor. </a:t>
            </a:r>
          </a:p>
          <a:p>
            <a:r>
              <a:rPr lang="en-US" dirty="0"/>
              <a:t>Thus, it can be said that a PTC Thermistor is similar to an Resistance Temperature Detectors (RTD).</a:t>
            </a:r>
          </a:p>
        </p:txBody>
      </p:sp>
    </p:spTree>
    <p:extLst>
      <p:ext uri="{BB962C8B-B14F-4D97-AF65-F5344CB8AC3E}">
        <p14:creationId xmlns:p14="http://schemas.microsoft.com/office/powerpoint/2010/main" val="749347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Basic Working Principle (Contd.)</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a:bodyPr>
          <a:lstStyle/>
          <a:p>
            <a:r>
              <a:rPr lang="en-US" dirty="0"/>
              <a:t>Thus, thermistors are based on the principle of when the temperature of the resistors changes, the electrical resistance of the resistors will change correspondingly.</a:t>
            </a:r>
          </a:p>
          <a:p>
            <a:r>
              <a:rPr lang="en-US" dirty="0"/>
              <a:t>In </a:t>
            </a:r>
            <a:r>
              <a:rPr lang="en-US" dirty="0">
                <a:solidFill>
                  <a:srgbClr val="FF0000"/>
                </a:solidFill>
              </a:rPr>
              <a:t>Negative Temperature Coefficient (NTC) thermistors</a:t>
            </a:r>
            <a:r>
              <a:rPr lang="en-US" dirty="0"/>
              <a:t>, when the </a:t>
            </a:r>
            <a:r>
              <a:rPr lang="en-US" dirty="0">
                <a:solidFill>
                  <a:srgbClr val="FF0000"/>
                </a:solidFill>
              </a:rPr>
              <a:t>temperature</a:t>
            </a:r>
            <a:r>
              <a:rPr lang="en-US" dirty="0"/>
              <a:t> of the resistors </a:t>
            </a:r>
            <a:r>
              <a:rPr lang="en-US" dirty="0">
                <a:solidFill>
                  <a:srgbClr val="FF0000"/>
                </a:solidFill>
              </a:rPr>
              <a:t>increases</a:t>
            </a:r>
            <a:r>
              <a:rPr lang="en-US" dirty="0"/>
              <a:t>, the </a:t>
            </a:r>
            <a:r>
              <a:rPr lang="en-US" dirty="0">
                <a:solidFill>
                  <a:srgbClr val="FF0000"/>
                </a:solidFill>
              </a:rPr>
              <a:t>resistance</a:t>
            </a:r>
            <a:r>
              <a:rPr lang="en-US" dirty="0"/>
              <a:t> of the resistors will be </a:t>
            </a:r>
            <a:r>
              <a:rPr lang="en-US" dirty="0">
                <a:solidFill>
                  <a:srgbClr val="FF0000"/>
                </a:solidFill>
              </a:rPr>
              <a:t>decreased</a:t>
            </a:r>
            <a:r>
              <a:rPr lang="en-US" dirty="0"/>
              <a:t>.</a:t>
            </a:r>
          </a:p>
          <a:p>
            <a:r>
              <a:rPr lang="en-US" dirty="0"/>
              <a:t>In </a:t>
            </a:r>
            <a:r>
              <a:rPr lang="en-US" dirty="0">
                <a:solidFill>
                  <a:srgbClr val="FF0000"/>
                </a:solidFill>
              </a:rPr>
              <a:t>Positive Temperature Coefficient (PTC) thermistors</a:t>
            </a:r>
            <a:r>
              <a:rPr lang="en-US" dirty="0"/>
              <a:t>, when the </a:t>
            </a:r>
            <a:r>
              <a:rPr lang="en-US" dirty="0">
                <a:solidFill>
                  <a:srgbClr val="FF0000"/>
                </a:solidFill>
              </a:rPr>
              <a:t>temperature</a:t>
            </a:r>
            <a:r>
              <a:rPr lang="en-US" dirty="0"/>
              <a:t> of the resistors </a:t>
            </a:r>
            <a:r>
              <a:rPr lang="en-US" dirty="0">
                <a:solidFill>
                  <a:srgbClr val="FF0000"/>
                </a:solidFill>
              </a:rPr>
              <a:t>increases</a:t>
            </a:r>
            <a:r>
              <a:rPr lang="en-US" dirty="0"/>
              <a:t>, the </a:t>
            </a:r>
            <a:r>
              <a:rPr lang="en-US" dirty="0">
                <a:solidFill>
                  <a:srgbClr val="FF0000"/>
                </a:solidFill>
              </a:rPr>
              <a:t>resistance</a:t>
            </a:r>
            <a:r>
              <a:rPr lang="en-US" dirty="0"/>
              <a:t> of the resistors will also be </a:t>
            </a:r>
            <a:r>
              <a:rPr lang="en-US" dirty="0">
                <a:solidFill>
                  <a:srgbClr val="FF0000"/>
                </a:solidFill>
              </a:rPr>
              <a:t>increased</a:t>
            </a:r>
            <a:r>
              <a:rPr lang="en-US" dirty="0"/>
              <a:t>.</a:t>
            </a:r>
          </a:p>
        </p:txBody>
      </p:sp>
    </p:spTree>
    <p:extLst>
      <p:ext uri="{BB962C8B-B14F-4D97-AF65-F5344CB8AC3E}">
        <p14:creationId xmlns:p14="http://schemas.microsoft.com/office/powerpoint/2010/main" val="38522351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Basic Working Principle - PTC</a:t>
            </a:r>
          </a:p>
        </p:txBody>
      </p:sp>
      <p:sp>
        <p:nvSpPr>
          <p:cNvPr id="3" name="Content Placeholder 2">
            <a:extLst>
              <a:ext uri="{FF2B5EF4-FFF2-40B4-BE49-F238E27FC236}">
                <a16:creationId xmlns:a16="http://schemas.microsoft.com/office/drawing/2014/main" id="{FFE62EE3-18B6-4F8C-890E-EC9B0D519069}"/>
              </a:ext>
            </a:extLst>
          </p:cNvPr>
          <p:cNvSpPr>
            <a:spLocks noGrp="1"/>
          </p:cNvSpPr>
          <p:nvPr>
            <p:ph sz="half" idx="1"/>
          </p:nvPr>
        </p:nvSpPr>
        <p:spPr>
          <a:xfrm>
            <a:off x="1024127" y="2285999"/>
            <a:ext cx="6468626" cy="4452151"/>
          </a:xfrm>
        </p:spPr>
        <p:txBody>
          <a:bodyPr>
            <a:normAutofit fontScale="70000" lnSpcReduction="20000"/>
          </a:bodyPr>
          <a:lstStyle/>
          <a:p>
            <a:r>
              <a:rPr lang="en-US" dirty="0"/>
              <a:t>The PTC (Positive Temperature Coefficient) is a temperature sensitive semiconductor, which is made of doped polycrystalline ceramic on the basis of barium titanate.</a:t>
            </a:r>
          </a:p>
          <a:p>
            <a:r>
              <a:rPr lang="en-US" dirty="0"/>
              <a:t>The resistance of these thermistors increases sharply when a defined temperature is reached.</a:t>
            </a:r>
          </a:p>
          <a:p>
            <a:r>
              <a:rPr lang="en-US" dirty="0"/>
              <a:t>This property is the reason for the self-regulation characteristic, which the PTC heating elements make use of.</a:t>
            </a:r>
          </a:p>
          <a:p>
            <a:r>
              <a:rPr lang="en-US" dirty="0"/>
              <a:t>Due to the special Resistance-Temperature-characteristic, there is no additional temperature regulation or safety device necessary while reaching high heat-power level when using the low resistance area. </a:t>
            </a:r>
          </a:p>
          <a:p>
            <a:r>
              <a:rPr lang="en-US" dirty="0"/>
              <a:t>The PTC-heating element regulates the power sensitively according to the required temperature. The power input depends on the requested heat output</a:t>
            </a:r>
          </a:p>
        </p:txBody>
      </p:sp>
      <p:pic>
        <p:nvPicPr>
          <p:cNvPr id="6" name="Picture 11">
            <a:extLst>
              <a:ext uri="{FF2B5EF4-FFF2-40B4-BE49-F238E27FC236}">
                <a16:creationId xmlns:a16="http://schemas.microsoft.com/office/drawing/2014/main" id="{4661F369-6BB5-49A9-9762-C2053275C5D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759673" y="1837678"/>
            <a:ext cx="3088840" cy="2325949"/>
          </a:xfrm>
        </p:spPr>
      </p:pic>
      <p:pic>
        <p:nvPicPr>
          <p:cNvPr id="7" name="Picture 12">
            <a:extLst>
              <a:ext uri="{FF2B5EF4-FFF2-40B4-BE49-F238E27FC236}">
                <a16:creationId xmlns:a16="http://schemas.microsoft.com/office/drawing/2014/main" id="{DF9274E6-5745-4D66-BA5E-C6024ED96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59673" y="4403325"/>
            <a:ext cx="2417365" cy="1788850"/>
          </a:xfrm>
          <a:prstGeom prst="rect">
            <a:avLst/>
          </a:prstGeom>
        </p:spPr>
      </p:pic>
    </p:spTree>
    <p:extLst>
      <p:ext uri="{BB962C8B-B14F-4D97-AF65-F5344CB8AC3E}">
        <p14:creationId xmlns:p14="http://schemas.microsoft.com/office/powerpoint/2010/main" val="39989977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Basic Working Principle - NTC</a:t>
            </a:r>
          </a:p>
        </p:txBody>
      </p:sp>
      <p:sp>
        <p:nvSpPr>
          <p:cNvPr id="3" name="Content Placeholder 2">
            <a:extLst>
              <a:ext uri="{FF2B5EF4-FFF2-40B4-BE49-F238E27FC236}">
                <a16:creationId xmlns:a16="http://schemas.microsoft.com/office/drawing/2014/main" id="{FFE62EE3-18B6-4F8C-890E-EC9B0D519069}"/>
              </a:ext>
            </a:extLst>
          </p:cNvPr>
          <p:cNvSpPr>
            <a:spLocks noGrp="1"/>
          </p:cNvSpPr>
          <p:nvPr>
            <p:ph sz="half" idx="1"/>
          </p:nvPr>
        </p:nvSpPr>
        <p:spPr>
          <a:xfrm>
            <a:off x="1024127" y="2285999"/>
            <a:ext cx="6468626" cy="4452151"/>
          </a:xfrm>
        </p:spPr>
        <p:txBody>
          <a:bodyPr>
            <a:normAutofit fontScale="77500" lnSpcReduction="20000"/>
          </a:bodyPr>
          <a:lstStyle/>
          <a:p>
            <a:r>
              <a:rPr lang="en-US" dirty="0"/>
              <a:t>The NTC thermistors which are discussed herein are composed of metal oxides.</a:t>
            </a:r>
          </a:p>
          <a:p>
            <a:r>
              <a:rPr lang="en-US" dirty="0"/>
              <a:t>The most commonly used oxides are those of manganese, nickel, cobalt, iron, copper and titanium.</a:t>
            </a:r>
          </a:p>
          <a:p>
            <a:r>
              <a:rPr lang="en-US" dirty="0"/>
              <a:t>As seen from the adjoining figures, the resistance of these thermistors decreases with the increase in temperature.</a:t>
            </a:r>
          </a:p>
          <a:p>
            <a:r>
              <a:rPr lang="en-US" dirty="0"/>
              <a:t>In the basic process of fabrication, a mixture of two or more metal oxide powders are combined with suitable binders, formed to a desired geometry, dried, and sintered at an elevated temperature.</a:t>
            </a:r>
          </a:p>
          <a:p>
            <a:r>
              <a:rPr lang="en-US" dirty="0"/>
              <a:t>By varying the types of oxides used, their relative proportions, the sintering atmosphere, and the sintering temperature, a wide range of resistivities and temperature coefficient characteristics can be obtained.</a:t>
            </a:r>
          </a:p>
        </p:txBody>
      </p:sp>
      <p:pic>
        <p:nvPicPr>
          <p:cNvPr id="9" name="Content Placeholder 8">
            <a:extLst>
              <a:ext uri="{FF2B5EF4-FFF2-40B4-BE49-F238E27FC236}">
                <a16:creationId xmlns:a16="http://schemas.microsoft.com/office/drawing/2014/main" id="{7F059DFA-1E9F-4814-97A5-70CA4CA1880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668035" y="1305579"/>
            <a:ext cx="2076165" cy="257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a:extLst>
              <a:ext uri="{FF2B5EF4-FFF2-40B4-BE49-F238E27FC236}">
                <a16:creationId xmlns:a16="http://schemas.microsoft.com/office/drawing/2014/main" id="{8FFB8879-7EF2-4FEA-961B-6D6B947D2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990643" y="4223550"/>
            <a:ext cx="3810000" cy="2514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320062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Application</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a:bodyPr>
          <a:lstStyle/>
          <a:p>
            <a:r>
              <a:rPr lang="en-US" dirty="0"/>
              <a:t>The thermistor is a versatile component that can be used in a wide variety of applications where the measurand is temperature dependent.</a:t>
            </a:r>
          </a:p>
          <a:p>
            <a:r>
              <a:rPr lang="en-US" dirty="0"/>
              <a:t>Depending on the type of application and the specific out put requirements, the PTC or the NTC Thermistor is used.</a:t>
            </a:r>
          </a:p>
          <a:p>
            <a:r>
              <a:rPr lang="en-US" dirty="0"/>
              <a:t>Thus, the application have to be broadly divided as PTC Thermistor applications and NTC Thermistor applications respectively.</a:t>
            </a:r>
          </a:p>
          <a:p>
            <a:r>
              <a:rPr lang="en-US" dirty="0"/>
              <a:t>Following are the various applications.</a:t>
            </a:r>
          </a:p>
        </p:txBody>
      </p:sp>
    </p:spTree>
    <p:extLst>
      <p:ext uri="{BB962C8B-B14F-4D97-AF65-F5344CB8AC3E}">
        <p14:creationId xmlns:p14="http://schemas.microsoft.com/office/powerpoint/2010/main" val="22655589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Application - PTC</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fontScale="70000" lnSpcReduction="20000"/>
          </a:bodyPr>
          <a:lstStyle/>
          <a:p>
            <a:r>
              <a:rPr lang="en-US" dirty="0"/>
              <a:t>O</a:t>
            </a:r>
            <a:r>
              <a:rPr lang="en-US"/>
              <a:t>ver-current </a:t>
            </a:r>
            <a:r>
              <a:rPr lang="en-US" dirty="0"/>
              <a:t>protection.</a:t>
            </a:r>
          </a:p>
          <a:p>
            <a:r>
              <a:rPr lang="en-US" dirty="0"/>
              <a:t>Telecommunication applications.</a:t>
            </a:r>
          </a:p>
          <a:p>
            <a:r>
              <a:rPr lang="en-US" dirty="0"/>
              <a:t>Picture tube degaussing.</a:t>
            </a:r>
          </a:p>
          <a:p>
            <a:r>
              <a:rPr lang="en-US" dirty="0"/>
              <a:t>time delay and switching applications.</a:t>
            </a:r>
          </a:p>
          <a:p>
            <a:r>
              <a:rPr lang="en-US" dirty="0"/>
              <a:t>motor starting.</a:t>
            </a:r>
          </a:p>
          <a:p>
            <a:r>
              <a:rPr lang="en-US" dirty="0"/>
              <a:t>heating elements.</a:t>
            </a:r>
          </a:p>
          <a:p>
            <a:r>
              <a:rPr lang="en-US" dirty="0"/>
              <a:t>‘Fuse’ for Short-circuit and over-current protection.</a:t>
            </a:r>
          </a:p>
          <a:p>
            <a:r>
              <a:rPr lang="en-US" dirty="0"/>
              <a:t>‘switch’ for Motor start Degaussing.</a:t>
            </a:r>
          </a:p>
          <a:p>
            <a:r>
              <a:rPr lang="en-US" dirty="0"/>
              <a:t>‘temperature sensor’ in measurement and control &amp; over temperature protection circuits.</a:t>
            </a:r>
          </a:p>
          <a:p>
            <a:r>
              <a:rPr lang="en-US" dirty="0"/>
              <a:t>They are used to limit temperature for motor protection and over temperature protection circuits.</a:t>
            </a:r>
          </a:p>
          <a:p>
            <a:r>
              <a:rPr lang="en-US" dirty="0"/>
              <a:t>They are also used as ‘level sensors’ and ‘limit indicators’.</a:t>
            </a:r>
          </a:p>
          <a:p>
            <a:pPr marL="0" indent="0">
              <a:buNone/>
            </a:pPr>
            <a:endParaRPr lang="en-US" dirty="0"/>
          </a:p>
        </p:txBody>
      </p:sp>
    </p:spTree>
    <p:extLst>
      <p:ext uri="{BB962C8B-B14F-4D97-AF65-F5344CB8AC3E}">
        <p14:creationId xmlns:p14="http://schemas.microsoft.com/office/powerpoint/2010/main" val="2422939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Application - NTC</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fontScale="85000" lnSpcReduction="20000"/>
          </a:bodyPr>
          <a:lstStyle/>
          <a:p>
            <a:pPr marL="0" indent="0">
              <a:buNone/>
            </a:pPr>
            <a:r>
              <a:rPr lang="en-US" dirty="0"/>
              <a:t>NTC thermistors are used in General Industrial Applications such as Industrial process controls, Photographic processing, Copy machines, Soldering irons (controlled), Solar energy equipment, </a:t>
            </a:r>
            <a:r>
              <a:rPr lang="en-US" dirty="0" err="1"/>
              <a:t>etc</a:t>
            </a:r>
            <a:endParaRPr lang="en-US" dirty="0"/>
          </a:p>
          <a:p>
            <a:pPr marL="0" indent="0">
              <a:buNone/>
            </a:pPr>
            <a:r>
              <a:rPr lang="en-US" dirty="0"/>
              <a:t>They are used in Consumer / Household Appliances like Thermostats, Burglar alarm detectors, Refrigeration and air conditioning, Fire detection, </a:t>
            </a:r>
            <a:r>
              <a:rPr lang="en-US" dirty="0" err="1"/>
              <a:t>etc</a:t>
            </a:r>
            <a:endParaRPr lang="en-US" dirty="0"/>
          </a:p>
          <a:p>
            <a:pPr marL="0" indent="0">
              <a:buNone/>
            </a:pPr>
            <a:r>
              <a:rPr lang="en-US" dirty="0"/>
              <a:t>They are used in Medical Applications like Fever thermometers, Dialysis equipment, Rectal temperature monitoring, Respiration rate measurement, Blood analysis equipment, Respirators, etc.</a:t>
            </a:r>
          </a:p>
          <a:p>
            <a:pPr marL="0" indent="0">
              <a:buNone/>
            </a:pPr>
            <a:r>
              <a:rPr lang="en-US" dirty="0"/>
              <a:t>They are used in Instrumentation Applications like Motor winding compensation, Infrared sensing compensation, Instrument winding compensation, etc.</a:t>
            </a:r>
          </a:p>
          <a:p>
            <a:pPr marL="0" indent="0">
              <a:buNone/>
            </a:pPr>
            <a:r>
              <a:rPr lang="en-US" dirty="0"/>
              <a:t>They are used in Automotive and Transportation Applications for Emission controls, Differential temperature controls, Engine temperatures, Aircraft temperatures, Rotor/bearing temperatures, </a:t>
            </a:r>
            <a:r>
              <a:rPr lang="en-US" dirty="0" err="1"/>
              <a:t>etc</a:t>
            </a:r>
            <a:endParaRPr lang="en-US" dirty="0"/>
          </a:p>
        </p:txBody>
      </p:sp>
    </p:spTree>
    <p:extLst>
      <p:ext uri="{BB962C8B-B14F-4D97-AF65-F5344CB8AC3E}">
        <p14:creationId xmlns:p14="http://schemas.microsoft.com/office/powerpoint/2010/main" val="3844933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Application - NTC</a:t>
            </a:r>
            <a:endParaRPr lang="en-IN" dirty="0"/>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They are used in High Reliability Applications for monitoring Missiles &amp; spacecraft temperatures, Aircraft temperature, Submarines &amp; underwater monitoring and as a Fire control equipment.</a:t>
            </a:r>
          </a:p>
          <a:p>
            <a:r>
              <a:rPr lang="en-US" dirty="0">
                <a:latin typeface="Times New Roman" panose="02020603050405020304" pitchFamily="18" charset="0"/>
                <a:cs typeface="Times New Roman" panose="02020603050405020304" pitchFamily="18" charset="0"/>
              </a:rPr>
              <a:t>They are used in Communications Applications for Transistor temperature compensation, Gain stabilization, Piezoelectric temperature compensation.</a:t>
            </a:r>
          </a:p>
          <a:p>
            <a:r>
              <a:rPr lang="en-US" dirty="0">
                <a:latin typeface="Times New Roman" panose="02020603050405020304" pitchFamily="18" charset="0"/>
                <a:cs typeface="Times New Roman" panose="02020603050405020304" pitchFamily="18" charset="0"/>
              </a:rPr>
              <a:t>Apart from all these, they are also used in RF / Microwave power measurement, Voltage regulation circuits, Time delay devices, Sequential switching, Surge suppression, Inrush current limiting, etc.</a:t>
            </a:r>
          </a:p>
          <a:p>
            <a:r>
              <a:rPr lang="en-US" dirty="0">
                <a:latin typeface="Times New Roman" panose="02020603050405020304" pitchFamily="18" charset="0"/>
                <a:cs typeface="Times New Roman" panose="02020603050405020304" pitchFamily="18" charset="0"/>
              </a:rPr>
              <a:t>They are used in Food Handling Applications like Fast food processing, Perishable shipping, Oven temperature control, Coffee makers, Freezing point studies.</a:t>
            </a:r>
          </a:p>
          <a:p>
            <a:pPr marL="0" indent="0">
              <a:buNone/>
            </a:pPr>
            <a:endParaRPr lang="en-US" dirty="0"/>
          </a:p>
        </p:txBody>
      </p:sp>
    </p:spTree>
    <p:extLst>
      <p:ext uri="{BB962C8B-B14F-4D97-AF65-F5344CB8AC3E}">
        <p14:creationId xmlns:p14="http://schemas.microsoft.com/office/powerpoint/2010/main" val="22677876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Advantages</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a:bodyPr>
          <a:lstStyle/>
          <a:p>
            <a:r>
              <a:rPr lang="en-US" dirty="0"/>
              <a:t>High accuracy, ~±0.02 °C (±0.36°F), better than RTDs, much better than thermocouples.</a:t>
            </a:r>
          </a:p>
          <a:p>
            <a:r>
              <a:rPr lang="en-US" dirty="0"/>
              <a:t>High sensitivity, ~10 times better than RTDs, much better than thermocouples. As a result, lead wire and self-heating errors are negligible.</a:t>
            </a:r>
          </a:p>
          <a:p>
            <a:r>
              <a:rPr lang="en-US" dirty="0"/>
              <a:t>Small in size compared to thermocouples.</a:t>
            </a:r>
          </a:p>
          <a:p>
            <a:r>
              <a:rPr lang="en-US" dirty="0"/>
              <a:t>Response time shorter than RTDs, about the same as thermocouples.</a:t>
            </a:r>
          </a:p>
          <a:p>
            <a:r>
              <a:rPr lang="en-US" dirty="0"/>
              <a:t>Reasonable long term stability and repeatability.</a:t>
            </a:r>
          </a:p>
        </p:txBody>
      </p:sp>
    </p:spTree>
    <p:extLst>
      <p:ext uri="{BB962C8B-B14F-4D97-AF65-F5344CB8AC3E}">
        <p14:creationId xmlns:p14="http://schemas.microsoft.com/office/powerpoint/2010/main" val="8575315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Limitations</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a:bodyPr>
          <a:lstStyle/>
          <a:p>
            <a:r>
              <a:rPr lang="en-US" dirty="0"/>
              <a:t>Limited temperature range, typically -100 ~ 150 °C (-148 ~ 302 °F).</a:t>
            </a:r>
          </a:p>
          <a:p>
            <a:r>
              <a:rPr lang="en-US" dirty="0"/>
              <a:t>Nonlinear resistance-temperature relationship, unlike RTDs which have a very linear relationship.</a:t>
            </a:r>
          </a:p>
          <a:p>
            <a:r>
              <a:rPr lang="en-US" dirty="0"/>
              <a:t>They can be affected by self-heating errors that result from excitation current being dissipated in the thermistor.</a:t>
            </a:r>
          </a:p>
          <a:p>
            <a:r>
              <a:rPr lang="en-US" dirty="0"/>
              <a:t>Thermistors are also relatively fragile, so they must be handled and mounted carefully to avoid damage.</a:t>
            </a:r>
          </a:p>
          <a:p>
            <a:r>
              <a:rPr lang="en-US" dirty="0"/>
              <a:t>Exposure to higher temperatures can de-calibrate a thermistor permanently, producing measurement inaccuracies.</a:t>
            </a:r>
          </a:p>
        </p:txBody>
      </p:sp>
    </p:spTree>
    <p:extLst>
      <p:ext uri="{BB962C8B-B14F-4D97-AF65-F5344CB8AC3E}">
        <p14:creationId xmlns:p14="http://schemas.microsoft.com/office/powerpoint/2010/main" val="1554401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E958-FD63-4825-9373-96F27B88FB2F}"/>
              </a:ext>
            </a:extLst>
          </p:cNvPr>
          <p:cNvSpPr>
            <a:spLocks noGrp="1"/>
          </p:cNvSpPr>
          <p:nvPr>
            <p:ph type="title"/>
          </p:nvPr>
        </p:nvSpPr>
        <p:spPr>
          <a:xfrm>
            <a:off x="838200" y="174930"/>
            <a:ext cx="10515600" cy="818984"/>
          </a:xfrm>
        </p:spPr>
        <p:txBody>
          <a:bodyPr>
            <a:normAutofit/>
          </a:bodyPr>
          <a:lstStyle/>
          <a:p>
            <a:pPr algn="ctr"/>
            <a:r>
              <a:rPr lang="en-US" sz="1800" b="1" dirty="0">
                <a:solidFill>
                  <a:srgbClr val="000099"/>
                </a:solidFill>
                <a:latin typeface="Times New Roman" panose="02020603050405020304" pitchFamily="18" charset="0"/>
                <a:cs typeface="Times New Roman" panose="02020603050405020304" pitchFamily="18" charset="0"/>
              </a:rPr>
              <a:t>TABLE 1. 1 ENLISTS PHYSICAL AND CHEMICAL TRANSDUCTION PRINCIPLES ALONG WITH SOME ELABORATIONS</a:t>
            </a:r>
            <a:r>
              <a:rPr lang="en-US" sz="1800" b="1" dirty="0">
                <a:latin typeface="Times New Roman" panose="02020603050405020304" pitchFamily="18" charset="0"/>
                <a:cs typeface="Times New Roman" panose="02020603050405020304" pitchFamily="18" charset="0"/>
              </a:rPr>
              <a:t>. </a:t>
            </a:r>
            <a:endParaRPr lang="en-IN" sz="18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A3DDE06-04AA-4E49-8F1C-69CF87F78690}"/>
              </a:ext>
            </a:extLst>
          </p:cNvPr>
          <p:cNvPicPr>
            <a:picLocks noGrp="1" noChangeAspect="1"/>
          </p:cNvPicPr>
          <p:nvPr>
            <p:ph idx="1"/>
          </p:nvPr>
        </p:nvPicPr>
        <p:blipFill>
          <a:blip r:embed="rId2"/>
          <a:stretch>
            <a:fillRect/>
          </a:stretch>
        </p:blipFill>
        <p:spPr>
          <a:xfrm>
            <a:off x="1341454" y="810000"/>
            <a:ext cx="9370826" cy="6048000"/>
          </a:xfrm>
        </p:spPr>
      </p:pic>
    </p:spTree>
    <p:extLst>
      <p:ext uri="{BB962C8B-B14F-4D97-AF65-F5344CB8AC3E}">
        <p14:creationId xmlns:p14="http://schemas.microsoft.com/office/powerpoint/2010/main" val="1067253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834A-0DE0-452B-B390-FA0BED8D6397}"/>
              </a:ext>
            </a:extLst>
          </p:cNvPr>
          <p:cNvSpPr>
            <a:spLocks noGrp="1"/>
          </p:cNvSpPr>
          <p:nvPr>
            <p:ph type="title"/>
          </p:nvPr>
        </p:nvSpPr>
        <p:spPr/>
        <p:txBody>
          <a:bodyPr/>
          <a:lstStyle/>
          <a:p>
            <a:r>
              <a:rPr lang="en-IN" dirty="0"/>
              <a:t>Thermistor</a:t>
            </a:r>
            <a:br>
              <a:rPr lang="en-IN" dirty="0"/>
            </a:br>
            <a:r>
              <a:rPr lang="en-IN" dirty="0">
                <a:solidFill>
                  <a:srgbClr val="FF0000"/>
                </a:solidFill>
              </a:rPr>
              <a:t>SHAPES</a:t>
            </a:r>
            <a:endParaRPr lang="en-IN" dirty="0"/>
          </a:p>
        </p:txBody>
      </p:sp>
      <p:pic>
        <p:nvPicPr>
          <p:cNvPr id="1026" name="Picture 2" descr="Construction of Thermistors &amp;amp; Characteristics">
            <a:extLst>
              <a:ext uri="{FF2B5EF4-FFF2-40B4-BE49-F238E27FC236}">
                <a16:creationId xmlns:a16="http://schemas.microsoft.com/office/drawing/2014/main" id="{86EE8B75-2655-4704-A297-13B640BE2A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97579" y="2286000"/>
            <a:ext cx="4172979"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782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97BF-813B-4A3C-A415-A26FD9ADBFC7}"/>
              </a:ext>
            </a:extLst>
          </p:cNvPr>
          <p:cNvSpPr>
            <a:spLocks noGrp="1"/>
          </p:cNvSpPr>
          <p:nvPr>
            <p:ph type="title"/>
          </p:nvPr>
        </p:nvSpPr>
        <p:spPr>
          <a:xfrm>
            <a:off x="838200" y="365125"/>
            <a:ext cx="11353800" cy="1325563"/>
          </a:xfrm>
        </p:spPr>
        <p:txBody>
          <a:bodyPr/>
          <a:lstStyle/>
          <a:p>
            <a:pPr algn="ctr"/>
            <a:r>
              <a:rPr lang="en-IN" dirty="0">
                <a:solidFill>
                  <a:srgbClr val="000099"/>
                </a:solidFill>
                <a:latin typeface="Times New Roman" panose="02020603050405020304" pitchFamily="18" charset="0"/>
                <a:cs typeface="Times New Roman" panose="02020603050405020304" pitchFamily="18" charset="0"/>
              </a:rPr>
              <a:t>TECHNOLOGY  BASED CLASSIFICATION</a:t>
            </a:r>
          </a:p>
        </p:txBody>
      </p:sp>
      <p:sp>
        <p:nvSpPr>
          <p:cNvPr id="3" name="Content Placeholder 2">
            <a:extLst>
              <a:ext uri="{FF2B5EF4-FFF2-40B4-BE49-F238E27FC236}">
                <a16:creationId xmlns:a16="http://schemas.microsoft.com/office/drawing/2014/main" id="{951A37E9-B399-446D-9B33-E9BF69D923E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Conventional sensors are now aptly supported by technologies which have yielded Micro Electro Mechanical Sensors (MEMS), CMOS image sensors, displacement and motion detectors and biosensors.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Similarly, Coriolis, magnetic and ultrasonic flowmeters, photoelectric, proximity, Hall effect, infrared, integrated circuit (IC), temperature, radar-based level sensors are also relatively modern. </a:t>
            </a:r>
          </a:p>
          <a:p>
            <a:endParaRPr lang="en-IN" dirty="0"/>
          </a:p>
        </p:txBody>
      </p:sp>
    </p:spTree>
    <p:extLst>
      <p:ext uri="{BB962C8B-B14F-4D97-AF65-F5344CB8AC3E}">
        <p14:creationId xmlns:p14="http://schemas.microsoft.com/office/powerpoint/2010/main" val="1801734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DA44-F664-409F-BD1A-37682E73F39C}"/>
              </a:ext>
            </a:extLst>
          </p:cNvPr>
          <p:cNvSpPr>
            <a:spLocks noGrp="1"/>
          </p:cNvSpPr>
          <p:nvPr>
            <p:ph type="title"/>
          </p:nvPr>
        </p:nvSpPr>
        <p:spPr/>
        <p:txBody>
          <a:bodyPr>
            <a:normAutofit/>
          </a:bodyPr>
          <a:lstStyle/>
          <a:p>
            <a:pPr algn="ctr"/>
            <a:r>
              <a:rPr lang="en-IN" dirty="0">
                <a:solidFill>
                  <a:srgbClr val="000099"/>
                </a:solidFill>
                <a:latin typeface="Times New Roman" panose="02020603050405020304" pitchFamily="18" charset="0"/>
                <a:cs typeface="Times New Roman" panose="02020603050405020304" pitchFamily="18" charset="0"/>
              </a:rPr>
              <a:t>APPLICATION BASED CLASSIFICATION </a:t>
            </a:r>
          </a:p>
        </p:txBody>
      </p:sp>
      <p:pic>
        <p:nvPicPr>
          <p:cNvPr id="4" name="Picture 3">
            <a:extLst>
              <a:ext uri="{FF2B5EF4-FFF2-40B4-BE49-F238E27FC236}">
                <a16:creationId xmlns:a16="http://schemas.microsoft.com/office/drawing/2014/main" id="{F297701E-3121-4EA2-85D3-E3BD281753A1}"/>
              </a:ext>
            </a:extLst>
          </p:cNvPr>
          <p:cNvPicPr>
            <a:picLocks noChangeAspect="1"/>
          </p:cNvPicPr>
          <p:nvPr/>
        </p:nvPicPr>
        <p:blipFill>
          <a:blip r:embed="rId2"/>
          <a:stretch>
            <a:fillRect/>
          </a:stretch>
        </p:blipFill>
        <p:spPr>
          <a:xfrm>
            <a:off x="1103697" y="1995165"/>
            <a:ext cx="9284716" cy="2550202"/>
          </a:xfrm>
          <a:prstGeom prst="rect">
            <a:avLst/>
          </a:prstGeom>
        </p:spPr>
      </p:pic>
    </p:spTree>
    <p:extLst>
      <p:ext uri="{BB962C8B-B14F-4D97-AF65-F5344CB8AC3E}">
        <p14:creationId xmlns:p14="http://schemas.microsoft.com/office/powerpoint/2010/main" val="1239527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BF201-7713-44D0-9CE2-7DAF42442182}"/>
              </a:ext>
            </a:extLst>
          </p:cNvPr>
          <p:cNvPicPr>
            <a:picLocks noChangeAspect="1"/>
          </p:cNvPicPr>
          <p:nvPr/>
        </p:nvPicPr>
        <p:blipFill>
          <a:blip r:embed="rId2"/>
          <a:stretch>
            <a:fillRect/>
          </a:stretch>
        </p:blipFill>
        <p:spPr>
          <a:xfrm>
            <a:off x="1602280" y="550415"/>
            <a:ext cx="8571530" cy="6399413"/>
          </a:xfrm>
          <a:prstGeom prst="rect">
            <a:avLst/>
          </a:prstGeom>
        </p:spPr>
      </p:pic>
      <p:sp>
        <p:nvSpPr>
          <p:cNvPr id="5" name="TextBox 4">
            <a:extLst>
              <a:ext uri="{FF2B5EF4-FFF2-40B4-BE49-F238E27FC236}">
                <a16:creationId xmlns:a16="http://schemas.microsoft.com/office/drawing/2014/main" id="{E5E2561E-22EF-46E9-BD30-5F08C2167B9A}"/>
              </a:ext>
            </a:extLst>
          </p:cNvPr>
          <p:cNvSpPr txBox="1"/>
          <p:nvPr/>
        </p:nvSpPr>
        <p:spPr>
          <a:xfrm>
            <a:off x="3047260" y="86098"/>
            <a:ext cx="6094520" cy="369332"/>
          </a:xfrm>
          <a:prstGeom prst="rect">
            <a:avLst/>
          </a:prstGeom>
          <a:noFill/>
        </p:spPr>
        <p:txBody>
          <a:bodyPr wrap="square">
            <a:spAutoFit/>
          </a:bodyPr>
          <a:lstStyle/>
          <a:p>
            <a:r>
              <a:rPr lang="en-IN" dirty="0">
                <a:solidFill>
                  <a:srgbClr val="000099"/>
                </a:solidFill>
                <a:latin typeface="Times New Roman" panose="02020603050405020304" pitchFamily="18" charset="0"/>
                <a:cs typeface="Times New Roman" panose="02020603050405020304" pitchFamily="18" charset="0"/>
              </a:rPr>
              <a:t>PROPERTY BASED CLASSIFICATION </a:t>
            </a:r>
            <a:endParaRPr lang="en-IN" dirty="0"/>
          </a:p>
        </p:txBody>
      </p:sp>
    </p:spTree>
    <p:extLst>
      <p:ext uri="{BB962C8B-B14F-4D97-AF65-F5344CB8AC3E}">
        <p14:creationId xmlns:p14="http://schemas.microsoft.com/office/powerpoint/2010/main" val="4007775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489C-E23D-43C7-B635-49672E3FFBCC}"/>
              </a:ext>
            </a:extLst>
          </p:cNvPr>
          <p:cNvSpPr>
            <a:spLocks noGrp="1"/>
          </p:cNvSpPr>
          <p:nvPr>
            <p:ph type="title"/>
          </p:nvPr>
        </p:nvSpPr>
        <p:spPr>
          <a:xfrm>
            <a:off x="838200" y="214685"/>
            <a:ext cx="10515600" cy="1476003"/>
          </a:xfrm>
        </p:spPr>
        <p:txBody>
          <a:bodyPr>
            <a:normAutofit/>
          </a:bodyPr>
          <a:lstStyle/>
          <a:p>
            <a:r>
              <a:rPr lang="en-US" sz="3200" dirty="0">
                <a:solidFill>
                  <a:srgbClr val="000099"/>
                </a:solidFill>
                <a:latin typeface="Times New Roman" panose="02020603050405020304" pitchFamily="18" charset="0"/>
                <a:cs typeface="Times New Roman" panose="02020603050405020304" pitchFamily="18" charset="0"/>
              </a:rPr>
              <a:t>Table 1.4 shows the emerging sensor technologies with current and future application schedules as a chart. </a:t>
            </a:r>
            <a:endParaRPr lang="en-IN" sz="3200" dirty="0">
              <a:solidFill>
                <a:srgbClr val="000099"/>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C9FE8A-9C1B-42FE-8874-776D1ABD688C}"/>
              </a:ext>
            </a:extLst>
          </p:cNvPr>
          <p:cNvPicPr>
            <a:picLocks noChangeAspect="1"/>
          </p:cNvPicPr>
          <p:nvPr/>
        </p:nvPicPr>
        <p:blipFill>
          <a:blip r:embed="rId2"/>
          <a:stretch>
            <a:fillRect/>
          </a:stretch>
        </p:blipFill>
        <p:spPr>
          <a:xfrm>
            <a:off x="1390465" y="1433512"/>
            <a:ext cx="9706622" cy="4935770"/>
          </a:xfrm>
          <a:prstGeom prst="rect">
            <a:avLst/>
          </a:prstGeom>
        </p:spPr>
      </p:pic>
    </p:spTree>
    <p:extLst>
      <p:ext uri="{BB962C8B-B14F-4D97-AF65-F5344CB8AC3E}">
        <p14:creationId xmlns:p14="http://schemas.microsoft.com/office/powerpoint/2010/main" val="962497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0FA148-605D-60B5-27A0-3221486C771D}"/>
              </a:ext>
            </a:extLst>
          </p:cNvPr>
          <p:cNvSpPr txBox="1"/>
          <p:nvPr/>
        </p:nvSpPr>
        <p:spPr>
          <a:xfrm>
            <a:off x="1775012" y="448253"/>
            <a:ext cx="9377083" cy="4893647"/>
          </a:xfrm>
          <a:prstGeom prst="rect">
            <a:avLst/>
          </a:prstGeom>
          <a:noFill/>
        </p:spPr>
        <p:txBody>
          <a:bodyPr wrap="square">
            <a:spAutoFit/>
          </a:bodyPr>
          <a:lstStyle/>
          <a:p>
            <a:pPr algn="ctr"/>
            <a:r>
              <a:rPr lang="en-IN" sz="3600" u="sng" dirty="0">
                <a:solidFill>
                  <a:srgbClr val="7030A0"/>
                </a:solidFill>
                <a:latin typeface="Times New Roman" panose="02020603050405020304" pitchFamily="18" charset="0"/>
                <a:cs typeface="Times New Roman" panose="02020603050405020304" pitchFamily="18" charset="0"/>
              </a:rPr>
              <a:t>SESSION 2</a:t>
            </a:r>
          </a:p>
          <a:p>
            <a:pPr algn="ctr"/>
            <a:endParaRPr lang="en-IN" sz="3600" u="sng" dirty="0">
              <a:solidFill>
                <a:srgbClr val="7030A0"/>
              </a:solidFill>
              <a:latin typeface="Times New Roman" panose="02020603050405020304" pitchFamily="18" charset="0"/>
              <a:cs typeface="Times New Roman" panose="02020603050405020304" pitchFamily="18" charset="0"/>
            </a:endParaRPr>
          </a:p>
          <a:p>
            <a:pPr algn="ctr"/>
            <a:r>
              <a:rPr lang="en-IN" sz="3600" dirty="0">
                <a:solidFill>
                  <a:srgbClr val="C00000"/>
                </a:solidFill>
                <a:latin typeface="Times New Roman" panose="02020603050405020304" pitchFamily="18" charset="0"/>
                <a:cs typeface="Times New Roman" panose="02020603050405020304" pitchFamily="18" charset="0"/>
              </a:rPr>
              <a:t>CHARACTERISTICS OF MEASUREMENT SYSTEMS</a:t>
            </a:r>
          </a:p>
          <a:p>
            <a:pPr marL="571500" indent="-571500">
              <a:buFont typeface="Wingdings" panose="05000000000000000000" pitchFamily="2" charset="2"/>
              <a:buChar char="Ø"/>
            </a:pPr>
            <a:r>
              <a:rPr lang="en-IN" sz="3600" dirty="0">
                <a:solidFill>
                  <a:srgbClr val="00B0F0"/>
                </a:solidFill>
                <a:latin typeface="Times New Roman" panose="02020603050405020304" pitchFamily="18" charset="0"/>
                <a:cs typeface="Times New Roman" panose="02020603050405020304" pitchFamily="18" charset="0"/>
              </a:rPr>
              <a:t> </a:t>
            </a:r>
            <a:r>
              <a:rPr lang="en-US" sz="3600" dirty="0">
                <a:solidFill>
                  <a:srgbClr val="00B0F0"/>
                </a:solidFill>
                <a:latin typeface="Times New Roman" panose="02020603050405020304" pitchFamily="18" charset="0"/>
                <a:cs typeface="Times New Roman" panose="02020603050405020304" pitchFamily="18" charset="0"/>
              </a:rPr>
              <a:t>Static characteristics </a:t>
            </a:r>
          </a:p>
          <a:p>
            <a:pPr marL="2571750" lvl="4" indent="-742950">
              <a:buFont typeface="+mj-lt"/>
              <a:buAutoNum type="arabicPeriod"/>
            </a:pPr>
            <a:r>
              <a:rPr lang="en-US" sz="3200" dirty="0">
                <a:solidFill>
                  <a:srgbClr val="00B0F0"/>
                </a:solidFill>
                <a:latin typeface="Times New Roman" panose="02020603050405020304" pitchFamily="18" charset="0"/>
                <a:cs typeface="Times New Roman" panose="02020603050405020304" pitchFamily="18" charset="0"/>
              </a:rPr>
              <a:t>Accuracy</a:t>
            </a:r>
            <a:r>
              <a:rPr lang="en-US" sz="3600" dirty="0">
                <a:solidFill>
                  <a:srgbClr val="00B0F0"/>
                </a:solidFill>
                <a:latin typeface="Times New Roman" panose="02020603050405020304" pitchFamily="18" charset="0"/>
                <a:cs typeface="Times New Roman" panose="02020603050405020304" pitchFamily="18" charset="0"/>
              </a:rPr>
              <a:t> </a:t>
            </a:r>
          </a:p>
          <a:p>
            <a:pPr marL="2571750" lvl="4" indent="-742950">
              <a:buFont typeface="+mj-lt"/>
              <a:buAutoNum type="arabicPeriod"/>
            </a:pPr>
            <a:r>
              <a:rPr lang="en-US" sz="3200" dirty="0">
                <a:solidFill>
                  <a:srgbClr val="00B0F0"/>
                </a:solidFill>
                <a:latin typeface="Times New Roman" panose="02020603050405020304" pitchFamily="18" charset="0"/>
                <a:cs typeface="Times New Roman" panose="02020603050405020304" pitchFamily="18" charset="0"/>
              </a:rPr>
              <a:t>Precision</a:t>
            </a:r>
          </a:p>
          <a:p>
            <a:pPr marL="2571750" lvl="4" indent="-742950">
              <a:buFont typeface="+mj-lt"/>
              <a:buAutoNum type="arabicPeriod"/>
            </a:pPr>
            <a:r>
              <a:rPr lang="en-US" sz="3200" dirty="0">
                <a:solidFill>
                  <a:srgbClr val="00B0F0"/>
                </a:solidFill>
                <a:latin typeface="Times New Roman" panose="02020603050405020304" pitchFamily="18" charset="0"/>
                <a:cs typeface="Times New Roman" panose="02020603050405020304" pitchFamily="18" charset="0"/>
              </a:rPr>
              <a:t> Resolution and </a:t>
            </a:r>
          </a:p>
          <a:p>
            <a:pPr marL="2571750" lvl="4" indent="-742950">
              <a:buFont typeface="+mj-lt"/>
              <a:buAutoNum type="arabicPeriod"/>
            </a:pPr>
            <a:r>
              <a:rPr lang="en-US" sz="3200" dirty="0">
                <a:solidFill>
                  <a:srgbClr val="00B0F0"/>
                </a:solidFill>
                <a:latin typeface="Times New Roman" panose="02020603050405020304" pitchFamily="18" charset="0"/>
                <a:cs typeface="Times New Roman" panose="02020603050405020304" pitchFamily="18" charset="0"/>
              </a:rPr>
              <a:t> Sensitivity         </a:t>
            </a:r>
          </a:p>
        </p:txBody>
      </p:sp>
    </p:spTree>
    <p:extLst>
      <p:ext uri="{BB962C8B-B14F-4D97-AF65-F5344CB8AC3E}">
        <p14:creationId xmlns:p14="http://schemas.microsoft.com/office/powerpoint/2010/main" val="4084491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F0CDD-114F-4889-97FE-AF1A2AA6C952}"/>
              </a:ext>
            </a:extLst>
          </p:cNvPr>
          <p:cNvPicPr>
            <a:picLocks noChangeAspect="1"/>
          </p:cNvPicPr>
          <p:nvPr/>
        </p:nvPicPr>
        <p:blipFill>
          <a:blip r:embed="rId2"/>
          <a:stretch>
            <a:fillRect/>
          </a:stretch>
        </p:blipFill>
        <p:spPr>
          <a:xfrm>
            <a:off x="1340378" y="161926"/>
            <a:ext cx="9098173" cy="2416474"/>
          </a:xfrm>
          <a:prstGeom prst="rect">
            <a:avLst/>
          </a:prstGeom>
        </p:spPr>
      </p:pic>
      <p:pic>
        <p:nvPicPr>
          <p:cNvPr id="9" name="Picture 8">
            <a:extLst>
              <a:ext uri="{FF2B5EF4-FFF2-40B4-BE49-F238E27FC236}">
                <a16:creationId xmlns:a16="http://schemas.microsoft.com/office/drawing/2014/main" id="{2CD8BFA1-5249-497D-8071-4F94B69B337A}"/>
              </a:ext>
            </a:extLst>
          </p:cNvPr>
          <p:cNvPicPr>
            <a:picLocks noChangeAspect="1"/>
          </p:cNvPicPr>
          <p:nvPr/>
        </p:nvPicPr>
        <p:blipFill>
          <a:blip r:embed="rId3"/>
          <a:stretch>
            <a:fillRect/>
          </a:stretch>
        </p:blipFill>
        <p:spPr>
          <a:xfrm>
            <a:off x="2718963" y="2382696"/>
            <a:ext cx="7757688" cy="1986561"/>
          </a:xfrm>
          <a:prstGeom prst="rect">
            <a:avLst/>
          </a:prstGeom>
        </p:spPr>
      </p:pic>
      <p:pic>
        <p:nvPicPr>
          <p:cNvPr id="4" name="Picture 3">
            <a:extLst>
              <a:ext uri="{FF2B5EF4-FFF2-40B4-BE49-F238E27FC236}">
                <a16:creationId xmlns:a16="http://schemas.microsoft.com/office/drawing/2014/main" id="{A708650A-83CB-4C36-9DDF-8834B0EC36A7}"/>
              </a:ext>
            </a:extLst>
          </p:cNvPr>
          <p:cNvPicPr>
            <a:picLocks noChangeAspect="1"/>
          </p:cNvPicPr>
          <p:nvPr/>
        </p:nvPicPr>
        <p:blipFill>
          <a:blip r:embed="rId4"/>
          <a:stretch>
            <a:fillRect/>
          </a:stretch>
        </p:blipFill>
        <p:spPr>
          <a:xfrm>
            <a:off x="2066812" y="4378782"/>
            <a:ext cx="8505938" cy="2479218"/>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48F3A49-DFEC-4922-BC7F-7379F3D8C2DD}"/>
                  </a:ext>
                </a:extLst>
              </p14:cNvPr>
              <p14:cNvContentPartPr/>
              <p14:nvPr/>
            </p14:nvContentPartPr>
            <p14:xfrm>
              <a:off x="9435960" y="2787480"/>
              <a:ext cx="360" cy="360"/>
            </p14:xfrm>
          </p:contentPart>
        </mc:Choice>
        <mc:Fallback xmlns="">
          <p:pic>
            <p:nvPicPr>
              <p:cNvPr id="7" name="Ink 6">
                <a:extLst>
                  <a:ext uri="{FF2B5EF4-FFF2-40B4-BE49-F238E27FC236}">
                    <a16:creationId xmlns:a16="http://schemas.microsoft.com/office/drawing/2014/main" id="{148F3A49-DFEC-4922-BC7F-7379F3D8C2DD}"/>
                  </a:ext>
                </a:extLst>
              </p:cNvPr>
              <p:cNvPicPr/>
              <p:nvPr/>
            </p:nvPicPr>
            <p:blipFill>
              <a:blip r:embed="rId12"/>
              <a:stretch>
                <a:fillRect/>
              </a:stretch>
            </p:blipFill>
            <p:spPr>
              <a:xfrm>
                <a:off x="9420120" y="2724120"/>
                <a:ext cx="31680" cy="127080"/>
              </a:xfrm>
              <a:prstGeom prst="rect">
                <a:avLst/>
              </a:prstGeom>
            </p:spPr>
          </p:pic>
        </mc:Fallback>
      </mc:AlternateContent>
    </p:spTree>
    <p:extLst>
      <p:ext uri="{BB962C8B-B14F-4D97-AF65-F5344CB8AC3E}">
        <p14:creationId xmlns:p14="http://schemas.microsoft.com/office/powerpoint/2010/main" val="108526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B01E7-5FE3-44A7-BE72-A64D4178E47A}"/>
              </a:ext>
            </a:extLst>
          </p:cNvPr>
          <p:cNvPicPr>
            <a:picLocks noChangeAspect="1"/>
          </p:cNvPicPr>
          <p:nvPr/>
        </p:nvPicPr>
        <p:blipFill>
          <a:blip r:embed="rId2"/>
          <a:stretch>
            <a:fillRect/>
          </a:stretch>
        </p:blipFill>
        <p:spPr>
          <a:xfrm>
            <a:off x="965260" y="535434"/>
            <a:ext cx="10282747" cy="5776824"/>
          </a:xfrm>
          <a:prstGeom prst="rect">
            <a:avLst/>
          </a:prstGeom>
        </p:spPr>
      </p:pic>
    </p:spTree>
    <p:extLst>
      <p:ext uri="{BB962C8B-B14F-4D97-AF65-F5344CB8AC3E}">
        <p14:creationId xmlns:p14="http://schemas.microsoft.com/office/powerpoint/2010/main" val="1014017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771B6-066F-494C-BCD1-8DF199E49F7F}"/>
              </a:ext>
            </a:extLst>
          </p:cNvPr>
          <p:cNvPicPr>
            <a:picLocks noChangeAspect="1"/>
          </p:cNvPicPr>
          <p:nvPr/>
        </p:nvPicPr>
        <p:blipFill>
          <a:blip r:embed="rId2"/>
          <a:stretch>
            <a:fillRect/>
          </a:stretch>
        </p:blipFill>
        <p:spPr>
          <a:xfrm>
            <a:off x="1290357" y="286873"/>
            <a:ext cx="9341784" cy="6145008"/>
          </a:xfrm>
          <a:prstGeom prst="rect">
            <a:avLst/>
          </a:prstGeom>
        </p:spPr>
      </p:pic>
    </p:spTree>
    <p:extLst>
      <p:ext uri="{BB962C8B-B14F-4D97-AF65-F5344CB8AC3E}">
        <p14:creationId xmlns:p14="http://schemas.microsoft.com/office/powerpoint/2010/main" val="878736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ECD82-6F21-4F1B-9967-3029AE530BE7}"/>
              </a:ext>
            </a:extLst>
          </p:cNvPr>
          <p:cNvPicPr>
            <a:picLocks noChangeAspect="1"/>
          </p:cNvPicPr>
          <p:nvPr/>
        </p:nvPicPr>
        <p:blipFill>
          <a:blip r:embed="rId2"/>
          <a:stretch>
            <a:fillRect/>
          </a:stretch>
        </p:blipFill>
        <p:spPr>
          <a:xfrm>
            <a:off x="900217" y="585258"/>
            <a:ext cx="9723205" cy="2547408"/>
          </a:xfrm>
          <a:prstGeom prst="rect">
            <a:avLst/>
          </a:prstGeom>
        </p:spPr>
      </p:pic>
      <p:pic>
        <p:nvPicPr>
          <p:cNvPr id="5" name="Picture 4">
            <a:extLst>
              <a:ext uri="{FF2B5EF4-FFF2-40B4-BE49-F238E27FC236}">
                <a16:creationId xmlns:a16="http://schemas.microsoft.com/office/drawing/2014/main" id="{EBE61B86-0A77-4BB4-AE83-724217BE24ED}"/>
              </a:ext>
            </a:extLst>
          </p:cNvPr>
          <p:cNvPicPr>
            <a:picLocks noChangeAspect="1"/>
          </p:cNvPicPr>
          <p:nvPr/>
        </p:nvPicPr>
        <p:blipFill>
          <a:blip r:embed="rId3"/>
          <a:stretch>
            <a:fillRect/>
          </a:stretch>
        </p:blipFill>
        <p:spPr>
          <a:xfrm>
            <a:off x="1655185" y="3276599"/>
            <a:ext cx="8881630" cy="1566334"/>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A583110F-C5A4-4A5D-A0DD-11A7277C0B2D}"/>
                  </a:ext>
                </a:extLst>
              </p14:cNvPr>
              <p14:cNvContentPartPr/>
              <p14:nvPr/>
            </p14:nvContentPartPr>
            <p14:xfrm>
              <a:off x="6858000" y="952560"/>
              <a:ext cx="360" cy="360"/>
            </p14:xfrm>
          </p:contentPart>
        </mc:Choice>
        <mc:Fallback xmlns="">
          <p:pic>
            <p:nvPicPr>
              <p:cNvPr id="12" name="Ink 11">
                <a:extLst>
                  <a:ext uri="{FF2B5EF4-FFF2-40B4-BE49-F238E27FC236}">
                    <a16:creationId xmlns:a16="http://schemas.microsoft.com/office/drawing/2014/main" id="{A583110F-C5A4-4A5D-A0DD-11A7277C0B2D}"/>
                  </a:ext>
                </a:extLst>
              </p:cNvPr>
              <p:cNvPicPr/>
              <p:nvPr/>
            </p:nvPicPr>
            <p:blipFill>
              <a:blip r:embed="rId17"/>
              <a:stretch>
                <a:fillRect/>
              </a:stretch>
            </p:blipFill>
            <p:spPr>
              <a:xfrm>
                <a:off x="6842160" y="889200"/>
                <a:ext cx="31680" cy="127080"/>
              </a:xfrm>
              <a:prstGeom prst="rect">
                <a:avLst/>
              </a:prstGeom>
            </p:spPr>
          </p:pic>
        </mc:Fallback>
      </mc:AlternateContent>
    </p:spTree>
    <p:extLst>
      <p:ext uri="{BB962C8B-B14F-4D97-AF65-F5344CB8AC3E}">
        <p14:creationId xmlns:p14="http://schemas.microsoft.com/office/powerpoint/2010/main" val="1178539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6E3550-6D84-4ED3-AF48-7A44AE9C5531}"/>
              </a:ext>
            </a:extLst>
          </p:cNvPr>
          <p:cNvPicPr>
            <a:picLocks noChangeAspect="1"/>
          </p:cNvPicPr>
          <p:nvPr/>
        </p:nvPicPr>
        <p:blipFill>
          <a:blip r:embed="rId2"/>
          <a:stretch>
            <a:fillRect/>
          </a:stretch>
        </p:blipFill>
        <p:spPr>
          <a:xfrm>
            <a:off x="1893063" y="199617"/>
            <a:ext cx="8405874" cy="2653650"/>
          </a:xfrm>
          <a:prstGeom prst="rect">
            <a:avLst/>
          </a:prstGeom>
        </p:spPr>
      </p:pic>
      <p:pic>
        <p:nvPicPr>
          <p:cNvPr id="4" name="Picture 3">
            <a:extLst>
              <a:ext uri="{FF2B5EF4-FFF2-40B4-BE49-F238E27FC236}">
                <a16:creationId xmlns:a16="http://schemas.microsoft.com/office/drawing/2014/main" id="{A7E5BBC2-EE1E-49EA-99BE-F72997F46CEF}"/>
              </a:ext>
            </a:extLst>
          </p:cNvPr>
          <p:cNvPicPr>
            <a:picLocks noChangeAspect="1"/>
          </p:cNvPicPr>
          <p:nvPr/>
        </p:nvPicPr>
        <p:blipFill>
          <a:blip r:embed="rId3"/>
          <a:stretch>
            <a:fillRect/>
          </a:stretch>
        </p:blipFill>
        <p:spPr>
          <a:xfrm>
            <a:off x="2003954" y="3014133"/>
            <a:ext cx="8302095" cy="3191933"/>
          </a:xfrm>
          <a:prstGeom prst="rect">
            <a:avLst/>
          </a:prstGeom>
        </p:spPr>
      </p:pic>
    </p:spTree>
    <p:extLst>
      <p:ext uri="{BB962C8B-B14F-4D97-AF65-F5344CB8AC3E}">
        <p14:creationId xmlns:p14="http://schemas.microsoft.com/office/powerpoint/2010/main" val="1956209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7E416D-0253-4A60-8626-2F27A403B752}"/>
              </a:ext>
            </a:extLst>
          </p:cNvPr>
          <p:cNvPicPr>
            <a:picLocks noChangeAspect="1"/>
          </p:cNvPicPr>
          <p:nvPr/>
        </p:nvPicPr>
        <p:blipFill>
          <a:blip r:embed="rId2"/>
          <a:stretch>
            <a:fillRect/>
          </a:stretch>
        </p:blipFill>
        <p:spPr>
          <a:xfrm>
            <a:off x="2039243" y="373380"/>
            <a:ext cx="8113513" cy="4327207"/>
          </a:xfrm>
          <a:prstGeom prst="rect">
            <a:avLst/>
          </a:prstGeom>
        </p:spPr>
      </p:pic>
      <p:pic>
        <p:nvPicPr>
          <p:cNvPr id="5" name="Picture 4">
            <a:extLst>
              <a:ext uri="{FF2B5EF4-FFF2-40B4-BE49-F238E27FC236}">
                <a16:creationId xmlns:a16="http://schemas.microsoft.com/office/drawing/2014/main" id="{911D8E2E-10E7-45E2-B2BC-E3CC1C3FB4CE}"/>
              </a:ext>
            </a:extLst>
          </p:cNvPr>
          <p:cNvPicPr>
            <a:picLocks noChangeAspect="1"/>
          </p:cNvPicPr>
          <p:nvPr/>
        </p:nvPicPr>
        <p:blipFill>
          <a:blip r:embed="rId3"/>
          <a:stretch>
            <a:fillRect/>
          </a:stretch>
        </p:blipFill>
        <p:spPr>
          <a:xfrm>
            <a:off x="2039243" y="4995862"/>
            <a:ext cx="8424085" cy="795338"/>
          </a:xfrm>
          <a:prstGeom prst="rect">
            <a:avLst/>
          </a:prstGeom>
        </p:spPr>
      </p:pic>
    </p:spTree>
    <p:extLst>
      <p:ext uri="{BB962C8B-B14F-4D97-AF65-F5344CB8AC3E}">
        <p14:creationId xmlns:p14="http://schemas.microsoft.com/office/powerpoint/2010/main" val="2178942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57C04-8518-454F-976C-EDCBA89E262B}"/>
              </a:ext>
            </a:extLst>
          </p:cNvPr>
          <p:cNvPicPr>
            <a:picLocks noChangeAspect="1"/>
          </p:cNvPicPr>
          <p:nvPr/>
        </p:nvPicPr>
        <p:blipFill>
          <a:blip r:embed="rId2"/>
          <a:stretch>
            <a:fillRect/>
          </a:stretch>
        </p:blipFill>
        <p:spPr>
          <a:xfrm>
            <a:off x="2028824" y="200025"/>
            <a:ext cx="7724775" cy="6456108"/>
          </a:xfrm>
          <a:prstGeom prst="rect">
            <a:avLst/>
          </a:prstGeom>
        </p:spPr>
      </p:pic>
    </p:spTree>
    <p:extLst>
      <p:ext uri="{BB962C8B-B14F-4D97-AF65-F5344CB8AC3E}">
        <p14:creationId xmlns:p14="http://schemas.microsoft.com/office/powerpoint/2010/main" val="375125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0F80B-EDCE-4FAC-947E-DD7C026B8A64}"/>
              </a:ext>
            </a:extLst>
          </p:cNvPr>
          <p:cNvPicPr>
            <a:picLocks noChangeAspect="1"/>
          </p:cNvPicPr>
          <p:nvPr/>
        </p:nvPicPr>
        <p:blipFill>
          <a:blip r:embed="rId2"/>
          <a:stretch>
            <a:fillRect/>
          </a:stretch>
        </p:blipFill>
        <p:spPr>
          <a:xfrm>
            <a:off x="1800224" y="206729"/>
            <a:ext cx="9010651" cy="4091233"/>
          </a:xfrm>
          <a:prstGeom prst="rect">
            <a:avLst/>
          </a:prstGeom>
        </p:spPr>
      </p:pic>
      <p:pic>
        <p:nvPicPr>
          <p:cNvPr id="5" name="Picture 4">
            <a:extLst>
              <a:ext uri="{FF2B5EF4-FFF2-40B4-BE49-F238E27FC236}">
                <a16:creationId xmlns:a16="http://schemas.microsoft.com/office/drawing/2014/main" id="{D2E46D15-2847-4A19-AA04-A135397E9601}"/>
              </a:ext>
            </a:extLst>
          </p:cNvPr>
          <p:cNvPicPr>
            <a:picLocks noChangeAspect="1"/>
          </p:cNvPicPr>
          <p:nvPr/>
        </p:nvPicPr>
        <p:blipFill>
          <a:blip r:embed="rId3"/>
          <a:stretch>
            <a:fillRect/>
          </a:stretch>
        </p:blipFill>
        <p:spPr>
          <a:xfrm>
            <a:off x="1666875" y="4351228"/>
            <a:ext cx="9401710" cy="1121795"/>
          </a:xfrm>
          <a:prstGeom prst="rect">
            <a:avLst/>
          </a:prstGeom>
        </p:spPr>
      </p:pic>
      <p:sp>
        <p:nvSpPr>
          <p:cNvPr id="6" name="TextBox 5">
            <a:extLst>
              <a:ext uri="{FF2B5EF4-FFF2-40B4-BE49-F238E27FC236}">
                <a16:creationId xmlns:a16="http://schemas.microsoft.com/office/drawing/2014/main" id="{9E6A2A53-70F0-42D8-84F0-A6CB59B8D6F9}"/>
              </a:ext>
            </a:extLst>
          </p:cNvPr>
          <p:cNvSpPr txBox="1"/>
          <p:nvPr/>
        </p:nvSpPr>
        <p:spPr>
          <a:xfrm>
            <a:off x="8338656" y="1593909"/>
            <a:ext cx="3464653" cy="2308324"/>
          </a:xfrm>
          <a:prstGeom prst="rect">
            <a:avLst/>
          </a:prstGeom>
          <a:noFill/>
        </p:spPr>
        <p:txBody>
          <a:bodyPr wrap="square">
            <a:spAutoFit/>
          </a:bodyPr>
          <a:lstStyle/>
          <a:p>
            <a:r>
              <a:rPr lang="en-US" b="1" dirty="0"/>
              <a:t>It can be defined as the </a:t>
            </a:r>
            <a:r>
              <a:rPr lang="en-US" b="1" dirty="0">
                <a:solidFill>
                  <a:srgbClr val="FF0000"/>
                </a:solidFill>
              </a:rPr>
              <a:t>maximum difference in the output values obtained by covering the measurand range</a:t>
            </a:r>
            <a:r>
              <a:rPr lang="en-US" b="1" dirty="0"/>
              <a:t> first in the increasing direction  (i.e. from zero to 100%) and then in the decreasing direction (i.e. from 100% to zero). </a:t>
            </a:r>
          </a:p>
        </p:txBody>
      </p:sp>
    </p:spTree>
    <p:extLst>
      <p:ext uri="{BB962C8B-B14F-4D97-AF65-F5344CB8AC3E}">
        <p14:creationId xmlns:p14="http://schemas.microsoft.com/office/powerpoint/2010/main" val="410831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0FAA67-36EA-B071-C9A2-B250A134752E}"/>
              </a:ext>
            </a:extLst>
          </p:cNvPr>
          <p:cNvSpPr txBox="1"/>
          <p:nvPr/>
        </p:nvSpPr>
        <p:spPr>
          <a:xfrm>
            <a:off x="1281953" y="524906"/>
            <a:ext cx="10121153" cy="4524315"/>
          </a:xfrm>
          <a:prstGeom prst="rect">
            <a:avLst/>
          </a:prstGeom>
          <a:noFill/>
        </p:spPr>
        <p:txBody>
          <a:bodyPr wrap="square">
            <a:spAutoFit/>
          </a:bodyPr>
          <a:lstStyle/>
          <a:p>
            <a:pPr algn="ctr"/>
            <a:r>
              <a:rPr lang="en-IN" sz="4000" u="sng" dirty="0">
                <a:solidFill>
                  <a:srgbClr val="7030A0"/>
                </a:solidFill>
                <a:latin typeface="Times New Roman" panose="02020603050405020304" pitchFamily="18" charset="0"/>
                <a:cs typeface="Times New Roman" panose="02020603050405020304" pitchFamily="18" charset="0"/>
              </a:rPr>
              <a:t>SESSION 3</a:t>
            </a:r>
          </a:p>
          <a:p>
            <a:pPr algn="ctr"/>
            <a:endParaRPr lang="en-IN" sz="4000" u="sng" dirty="0">
              <a:solidFill>
                <a:srgbClr val="7030A0"/>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IN" sz="3600" dirty="0">
                <a:solidFill>
                  <a:srgbClr val="C00000"/>
                </a:solidFill>
                <a:latin typeface="Times New Roman" panose="02020603050405020304" pitchFamily="18" charset="0"/>
                <a:cs typeface="Times New Roman" panose="02020603050405020304" pitchFamily="18" charset="0"/>
              </a:rPr>
              <a:t>CHARACTERISTICS OF MEASUREMENT SYSTEMS</a:t>
            </a:r>
          </a:p>
          <a:p>
            <a:pPr marL="571500" indent="-571500" algn="ctr">
              <a:buFont typeface="Wingdings" panose="05000000000000000000" pitchFamily="2" charset="2"/>
              <a:buChar char="Ø"/>
            </a:pPr>
            <a:r>
              <a:rPr lang="en-IN" sz="3600" dirty="0">
                <a:solidFill>
                  <a:srgbClr val="00B0F0"/>
                </a:solidFill>
                <a:latin typeface="Times New Roman" panose="02020603050405020304" pitchFamily="18" charset="0"/>
                <a:cs typeface="Times New Roman" panose="02020603050405020304" pitchFamily="18" charset="0"/>
              </a:rPr>
              <a:t> </a:t>
            </a:r>
            <a:r>
              <a:rPr lang="en-US" sz="3200" dirty="0">
                <a:solidFill>
                  <a:srgbClr val="00B0F0"/>
                </a:solidFill>
                <a:latin typeface="Times New Roman" panose="02020603050405020304" pitchFamily="18" charset="0"/>
                <a:cs typeface="Times New Roman" panose="02020603050405020304" pitchFamily="18" charset="0"/>
              </a:rPr>
              <a:t>Dynamic  characteristics </a:t>
            </a:r>
          </a:p>
          <a:p>
            <a:pPr marL="571500" indent="-571500" algn="ctr">
              <a:buFont typeface="Wingdings" panose="05000000000000000000" pitchFamily="2" charset="2"/>
              <a:buChar char="Ø"/>
            </a:pPr>
            <a:endParaRPr lang="en-US" sz="3200" dirty="0">
              <a:solidFill>
                <a:srgbClr val="00B0F0"/>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IN" sz="3600" dirty="0">
                <a:solidFill>
                  <a:srgbClr val="C00000"/>
                </a:solidFill>
                <a:latin typeface="Times New Roman" panose="02020603050405020304" pitchFamily="18" charset="0"/>
                <a:cs typeface="Times New Roman" panose="02020603050405020304" pitchFamily="18" charset="0"/>
              </a:rPr>
              <a:t>ENVIRONMENTAL PARAMETERS</a:t>
            </a:r>
            <a:endParaRPr lang="en-US" sz="3600" dirty="0">
              <a:solidFill>
                <a:srgbClr val="C00000"/>
              </a:solidFill>
              <a:latin typeface="Times New Roman" panose="02020603050405020304" pitchFamily="18" charset="0"/>
              <a:cs typeface="Times New Roman" panose="02020603050405020304" pitchFamily="18" charset="0"/>
            </a:endParaRPr>
          </a:p>
          <a:p>
            <a:pPr marL="571500" indent="-571500" algn="ctr">
              <a:buFont typeface="Wingdings" panose="05000000000000000000" pitchFamily="2" charset="2"/>
              <a:buChar char="Ø"/>
            </a:pPr>
            <a:endParaRPr lang="en-US" sz="32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6481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610C4-9035-490B-9A68-2BA65F7D750A}"/>
              </a:ext>
            </a:extLst>
          </p:cNvPr>
          <p:cNvPicPr>
            <a:picLocks noChangeAspect="1"/>
          </p:cNvPicPr>
          <p:nvPr/>
        </p:nvPicPr>
        <p:blipFill>
          <a:blip r:embed="rId2"/>
          <a:stretch>
            <a:fillRect/>
          </a:stretch>
        </p:blipFill>
        <p:spPr>
          <a:xfrm>
            <a:off x="523875" y="96493"/>
            <a:ext cx="10439400" cy="6665013"/>
          </a:xfrm>
          <a:prstGeom prst="rect">
            <a:avLst/>
          </a:prstGeom>
        </p:spPr>
      </p:pic>
    </p:spTree>
    <p:extLst>
      <p:ext uri="{BB962C8B-B14F-4D97-AF65-F5344CB8AC3E}">
        <p14:creationId xmlns:p14="http://schemas.microsoft.com/office/powerpoint/2010/main" val="1925029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4D504-2786-4AC8-97AF-34FBE7AD710A}"/>
              </a:ext>
            </a:extLst>
          </p:cNvPr>
          <p:cNvPicPr>
            <a:picLocks noChangeAspect="1"/>
          </p:cNvPicPr>
          <p:nvPr/>
        </p:nvPicPr>
        <p:blipFill>
          <a:blip r:embed="rId2"/>
          <a:stretch>
            <a:fillRect/>
          </a:stretch>
        </p:blipFill>
        <p:spPr>
          <a:xfrm>
            <a:off x="762000" y="195262"/>
            <a:ext cx="9715500" cy="2948737"/>
          </a:xfrm>
          <a:prstGeom prst="rect">
            <a:avLst/>
          </a:prstGeom>
        </p:spPr>
      </p:pic>
    </p:spTree>
    <p:extLst>
      <p:ext uri="{BB962C8B-B14F-4D97-AF65-F5344CB8AC3E}">
        <p14:creationId xmlns:p14="http://schemas.microsoft.com/office/powerpoint/2010/main" val="2235019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112243-76C3-CC0A-46D0-C37628294672}"/>
              </a:ext>
            </a:extLst>
          </p:cNvPr>
          <p:cNvSpPr txBox="1"/>
          <p:nvPr/>
        </p:nvSpPr>
        <p:spPr>
          <a:xfrm>
            <a:off x="1285240" y="1053297"/>
            <a:ext cx="9621520" cy="6678751"/>
          </a:xfrm>
          <a:prstGeom prst="rect">
            <a:avLst/>
          </a:prstGeom>
          <a:noFill/>
        </p:spPr>
        <p:txBody>
          <a:bodyPr wrap="square">
            <a:spAutoFit/>
          </a:bodyPr>
          <a:lstStyle/>
          <a:p>
            <a:pPr algn="ctr"/>
            <a:r>
              <a:rPr lang="en-IN" sz="3600" u="sng" dirty="0">
                <a:solidFill>
                  <a:srgbClr val="7030A0"/>
                </a:solidFill>
                <a:latin typeface="Times New Roman" panose="02020603050405020304" pitchFamily="18" charset="0"/>
                <a:cs typeface="Times New Roman" panose="02020603050405020304" pitchFamily="18" charset="0"/>
              </a:rPr>
              <a:t>SESSION 4, 5, 6</a:t>
            </a:r>
          </a:p>
          <a:p>
            <a:pPr algn="ctr"/>
            <a:endParaRPr lang="en-IN" sz="3600" u="sng" dirty="0">
              <a:solidFill>
                <a:srgbClr val="7030A0"/>
              </a:solidFill>
              <a:latin typeface="Times New Roman" panose="02020603050405020304" pitchFamily="18" charset="0"/>
              <a:cs typeface="Times New Roman" panose="02020603050405020304" pitchFamily="18" charset="0"/>
            </a:endParaRPr>
          </a:p>
          <a:p>
            <a:pPr algn="ctr"/>
            <a:r>
              <a:rPr lang="en-IN" sz="3200" u="sng" dirty="0">
                <a:solidFill>
                  <a:srgbClr val="C00000"/>
                </a:solidFill>
                <a:latin typeface="Times New Roman" panose="02020603050405020304" pitchFamily="18" charset="0"/>
                <a:cs typeface="Times New Roman" panose="02020603050405020304" pitchFamily="18" charset="0"/>
              </a:rPr>
              <a:t>SESSION 4: </a:t>
            </a:r>
            <a:r>
              <a:rPr lang="en-IN" sz="3200" dirty="0">
                <a:solidFill>
                  <a:srgbClr val="C00000"/>
                </a:solidFill>
                <a:latin typeface="Times New Roman" panose="02020603050405020304" pitchFamily="18" charset="0"/>
                <a:cs typeface="Times New Roman" panose="02020603050405020304" pitchFamily="18" charset="0"/>
              </a:rPr>
              <a:t>Characterization and its type - Electrical characterization, </a:t>
            </a:r>
          </a:p>
          <a:p>
            <a:pPr algn="ctr"/>
            <a:r>
              <a:rPr lang="en-IN" sz="3200" dirty="0">
                <a:solidFill>
                  <a:srgbClr val="C00000"/>
                </a:solidFill>
                <a:latin typeface="Times New Roman" panose="02020603050405020304" pitchFamily="18" charset="0"/>
                <a:cs typeface="Times New Roman" panose="02020603050405020304" pitchFamily="18" charset="0"/>
              </a:rPr>
              <a:t> </a:t>
            </a:r>
            <a:r>
              <a:rPr lang="en-IN" sz="3200" u="sng" dirty="0">
                <a:solidFill>
                  <a:srgbClr val="C00000"/>
                </a:solidFill>
                <a:latin typeface="Times New Roman" panose="02020603050405020304" pitchFamily="18" charset="0"/>
                <a:cs typeface="Times New Roman" panose="02020603050405020304" pitchFamily="18" charset="0"/>
              </a:rPr>
              <a:t>SESSION 5: </a:t>
            </a:r>
            <a:r>
              <a:rPr lang="en-IN" sz="3200" dirty="0">
                <a:solidFill>
                  <a:srgbClr val="C00000"/>
                </a:solidFill>
                <a:latin typeface="Times New Roman" panose="02020603050405020304" pitchFamily="18" charset="0"/>
                <a:cs typeface="Times New Roman" panose="02020603050405020304" pitchFamily="18" charset="0"/>
              </a:rPr>
              <a:t>Mechanical Characterization and Thermal Characterization</a:t>
            </a:r>
          </a:p>
          <a:p>
            <a:r>
              <a:rPr lang="en-IN" sz="3200" dirty="0">
                <a:solidFill>
                  <a:srgbClr val="C00000"/>
                </a:solidFill>
                <a:latin typeface="Times New Roman" panose="02020603050405020304" pitchFamily="18" charset="0"/>
                <a:cs typeface="Times New Roman" panose="02020603050405020304" pitchFamily="18" charset="0"/>
              </a:rPr>
              <a:t>   </a:t>
            </a:r>
            <a:r>
              <a:rPr lang="en-IN" sz="3200" u="sng" dirty="0">
                <a:solidFill>
                  <a:srgbClr val="C00000"/>
                </a:solidFill>
                <a:latin typeface="Times New Roman" panose="02020603050405020304" pitchFamily="18" charset="0"/>
                <a:cs typeface="Times New Roman" panose="02020603050405020304" pitchFamily="18" charset="0"/>
              </a:rPr>
              <a:t>SESSION 6:</a:t>
            </a:r>
            <a:r>
              <a:rPr lang="en-IN" sz="3200" dirty="0">
                <a:solidFill>
                  <a:srgbClr val="C00000"/>
                </a:solidFill>
                <a:latin typeface="Times New Roman" panose="02020603050405020304" pitchFamily="18" charset="0"/>
                <a:cs typeface="Times New Roman" panose="02020603050405020304" pitchFamily="18" charset="0"/>
              </a:rPr>
              <a:t>  1. Optical Characterization</a:t>
            </a:r>
            <a:r>
              <a:rPr lang="en-IN" sz="4800" dirty="0">
                <a:solidFill>
                  <a:srgbClr val="C00000"/>
                </a:solidFill>
                <a:latin typeface="Times New Roman" panose="02020603050405020304" pitchFamily="18" charset="0"/>
                <a:cs typeface="Times New Roman" panose="02020603050405020304" pitchFamily="18" charset="0"/>
              </a:rPr>
              <a:t>.</a:t>
            </a:r>
          </a:p>
          <a:p>
            <a:r>
              <a:rPr lang="en-IN" sz="3200" dirty="0">
                <a:solidFill>
                  <a:srgbClr val="C00000"/>
                </a:solidFill>
                <a:latin typeface="Times New Roman" panose="02020603050405020304" pitchFamily="18" charset="0"/>
                <a:cs typeface="Times New Roman" panose="02020603050405020304" pitchFamily="18" charset="0"/>
              </a:rPr>
              <a:t>                          2. Errors and its classification</a:t>
            </a:r>
            <a:r>
              <a:rPr lang="en-IN" sz="6600" dirty="0">
                <a:solidFill>
                  <a:srgbClr val="000099"/>
                </a:solidFill>
                <a:latin typeface="Times New Roman" panose="02020603050405020304" pitchFamily="18" charset="0"/>
                <a:cs typeface="Times New Roman" panose="02020603050405020304" pitchFamily="18" charset="0"/>
              </a:rPr>
              <a:t>,</a:t>
            </a:r>
            <a:r>
              <a:rPr lang="en-IN" sz="4800" dirty="0">
                <a:solidFill>
                  <a:srgbClr val="C00000"/>
                </a:solidFill>
                <a:latin typeface="Times New Roman" panose="02020603050405020304" pitchFamily="18" charset="0"/>
                <a:cs typeface="Times New Roman" panose="02020603050405020304" pitchFamily="18" charset="0"/>
              </a:rPr>
              <a:t> </a:t>
            </a:r>
          </a:p>
          <a:p>
            <a:r>
              <a:rPr lang="en-IN" sz="4800" dirty="0">
                <a:solidFill>
                  <a:srgbClr val="C00000"/>
                </a:solidFill>
                <a:latin typeface="Times New Roman" panose="02020603050405020304" pitchFamily="18" charset="0"/>
                <a:cs typeface="Times New Roman" panose="02020603050405020304" pitchFamily="18" charset="0"/>
              </a:rPr>
              <a:t>                 </a:t>
            </a:r>
          </a:p>
          <a:p>
            <a:endParaRPr lang="en-IN" sz="4800" dirty="0">
              <a:solidFill>
                <a:srgbClr val="C0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79095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A0D1-F539-4A7F-97D4-F8ECE10815AB}"/>
              </a:ext>
            </a:extLst>
          </p:cNvPr>
          <p:cNvSpPr>
            <a:spLocks noGrp="1"/>
          </p:cNvSpPr>
          <p:nvPr>
            <p:ph type="title"/>
          </p:nvPr>
        </p:nvSpPr>
        <p:spPr>
          <a:xfrm>
            <a:off x="838200" y="0"/>
            <a:ext cx="8465598" cy="676275"/>
          </a:xfrm>
        </p:spPr>
        <p:txBody>
          <a:bodyPr>
            <a:normAutofit/>
          </a:bodyPr>
          <a:lstStyle/>
          <a:p>
            <a:pPr algn="ctr"/>
            <a:r>
              <a:rPr lang="en-US" sz="3200" dirty="0">
                <a:latin typeface="Times New Roman" panose="02020603050405020304" pitchFamily="18" charset="0"/>
                <a:cs typeface="Times New Roman" panose="02020603050405020304" pitchFamily="18" charset="0"/>
              </a:rPr>
              <a:t>CHARACTERIZATION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7577063-51A5-4B3A-838E-40306B722A4D}"/>
              </a:ext>
            </a:extLst>
          </p:cNvPr>
          <p:cNvSpPr>
            <a:spLocks noGrp="1"/>
          </p:cNvSpPr>
          <p:nvPr>
            <p:ph idx="1"/>
          </p:nvPr>
        </p:nvSpPr>
        <p:spPr>
          <a:xfrm>
            <a:off x="152400" y="676276"/>
            <a:ext cx="11849100" cy="5693852"/>
          </a:xfrm>
        </p:spPr>
        <p:txBody>
          <a:bodyPr>
            <a:noAutofit/>
          </a:bodyPr>
          <a:lstStyle/>
          <a:p>
            <a:pPr marL="0" indent="0">
              <a:buNone/>
            </a:pP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Characterization of the sensors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can be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done in many ways depending on the types of sensors. </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specifically </a:t>
            </a:r>
            <a:r>
              <a:rPr lang="en-US" sz="2000" spc="2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mi</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crosensors These are </a:t>
            </a:r>
          </a:p>
          <a:p>
            <a:pPr marL="0" indent="0">
              <a:buNone/>
            </a:pPr>
            <a:r>
              <a:rPr lang="en-US" sz="2000" b="1" spc="2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Electri</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cal, </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Mechanical, </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Optical,  </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Thermal,</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Chemical,</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Biological </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so on.</a:t>
            </a:r>
            <a:endParaRPr lang="en-US" sz="2000" dirty="0">
              <a:latin typeface="Times New Roman" panose="02020603050405020304" pitchFamily="18" charset="0"/>
              <a:cs typeface="Times New Roman" panose="02020603050405020304" pitchFamily="18" charset="0"/>
            </a:endParaRPr>
          </a:p>
          <a:p>
            <a:pPr marL="0" indent="0">
              <a:buNone/>
            </a:pPr>
            <a:r>
              <a:rPr lang="en-US" sz="2000" u="sng" dirty="0">
                <a:solidFill>
                  <a:srgbClr val="7030A0"/>
                </a:solidFill>
                <a:latin typeface="Times New Roman" panose="02020603050405020304" pitchFamily="18" charset="0"/>
                <a:cs typeface="Times New Roman" panose="02020603050405020304" pitchFamily="18" charset="0"/>
              </a:rPr>
              <a:t>ELECTRICAL CHARACTERIZATION</a:t>
            </a:r>
          </a:p>
          <a:p>
            <a:pPr marL="0" indent="0">
              <a:buNone/>
            </a:pPr>
            <a:r>
              <a:rPr lang="en-US" sz="2000" dirty="0">
                <a:latin typeface="Times New Roman" panose="02020603050405020304" pitchFamily="18" charset="0"/>
                <a:cs typeface="Times New Roman" panose="02020603050405020304" pitchFamily="18" charset="0"/>
              </a:rPr>
              <a:t>It consists of evaluation of electrical parameters</a:t>
            </a:r>
          </a:p>
          <a:p>
            <a:pPr marL="514350" indent="-514350">
              <a:buAutoNum type="arabicPeriod"/>
            </a:pPr>
            <a:r>
              <a:rPr lang="en-US" sz="2000" u="sng" dirty="0">
                <a:solidFill>
                  <a:srgbClr val="00B0F0"/>
                </a:solidFill>
                <a:latin typeface="Times New Roman" panose="02020603050405020304" pitchFamily="18" charset="0"/>
                <a:cs typeface="Times New Roman" panose="02020603050405020304" pitchFamily="18" charset="0"/>
              </a:rPr>
              <a:t>IMPEDANCES, VOLTAGE AND CURRENTS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Knowledge of sensor “output impedance” is important for coupling measuring instruments.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voltage sensitive sensors, </a:t>
            </a:r>
            <a:r>
              <a:rPr lang="en-US" sz="2000" dirty="0">
                <a:solidFill>
                  <a:srgbClr val="FF0000"/>
                </a:solidFill>
                <a:latin typeface="Times New Roman" panose="02020603050405020304" pitchFamily="18" charset="0"/>
                <a:cs typeface="Times New Roman" panose="02020603050405020304" pitchFamily="18" charset="0"/>
              </a:rPr>
              <a:t>the ratio of the input impedance of the measuring equipment  to the output of the transducer/sensor should be very high, </a:t>
            </a:r>
            <a:r>
              <a:rPr lang="en-US" sz="2000" dirty="0">
                <a:latin typeface="Times New Roman" panose="02020603050405020304" pitchFamily="18" charset="0"/>
                <a:cs typeface="Times New Roman" panose="02020603050405020304" pitchFamily="18" charset="0"/>
              </a:rPr>
              <a:t>for current sensitive sensors. reverse is true.</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9464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D03F1-54F1-4ED6-B501-D4D405943129}"/>
              </a:ext>
            </a:extLst>
          </p:cNvPr>
          <p:cNvPicPr>
            <a:picLocks noChangeAspect="1"/>
          </p:cNvPicPr>
          <p:nvPr/>
        </p:nvPicPr>
        <p:blipFill>
          <a:blip r:embed="rId2"/>
          <a:stretch>
            <a:fillRect/>
          </a:stretch>
        </p:blipFill>
        <p:spPr>
          <a:xfrm>
            <a:off x="790575" y="42862"/>
            <a:ext cx="10610850" cy="6772275"/>
          </a:xfrm>
          <a:prstGeom prst="rect">
            <a:avLst/>
          </a:prstGeom>
        </p:spPr>
      </p:pic>
    </p:spTree>
    <p:extLst>
      <p:ext uri="{BB962C8B-B14F-4D97-AF65-F5344CB8AC3E}">
        <p14:creationId xmlns:p14="http://schemas.microsoft.com/office/powerpoint/2010/main" val="39215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F80181-A933-4666-9EE0-53E401E3DA2D}"/>
              </a:ext>
            </a:extLst>
          </p:cNvPr>
          <p:cNvSpPr>
            <a:spLocks noGrp="1"/>
          </p:cNvSpPr>
          <p:nvPr>
            <p:ph idx="1"/>
          </p:nvPr>
        </p:nvSpPr>
        <p:spPr>
          <a:xfrm>
            <a:off x="180975" y="320675"/>
            <a:ext cx="11934825" cy="4351338"/>
          </a:xfrm>
        </p:spPr>
        <p:txBody>
          <a:bodyPr>
            <a:normAutofit/>
          </a:bodyPr>
          <a:lstStyle/>
          <a:p>
            <a:pPr marL="0" indent="0">
              <a:buNone/>
            </a:pPr>
            <a:r>
              <a:rPr lang="en-US" sz="2000" u="sng" dirty="0">
                <a:latin typeface="Times New Roman" panose="02020603050405020304" pitchFamily="18" charset="0"/>
                <a:cs typeface="Times New Roman" panose="02020603050405020304" pitchFamily="18" charset="0"/>
              </a:rPr>
              <a:t>2. </a:t>
            </a:r>
            <a:r>
              <a:rPr lang="en-US" sz="2000" u="sng" dirty="0">
                <a:solidFill>
                  <a:srgbClr val="00B0F0"/>
                </a:solidFill>
                <a:latin typeface="Times New Roman" panose="02020603050405020304" pitchFamily="18" charset="0"/>
                <a:cs typeface="Times New Roman" panose="02020603050405020304" pitchFamily="18" charset="0"/>
              </a:rPr>
              <a:t>BREAKDOWN VOLTAGES AND FIELDS</a:t>
            </a:r>
          </a:p>
          <a:p>
            <a:pPr marL="0" indent="0">
              <a:buNone/>
            </a:pPr>
            <a:r>
              <a:rPr lang="en-US" sz="22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'Breakdown' of the insulating parts of the sensor is very critical as the health of the system </a:t>
            </a:r>
            <a:r>
              <a:rPr lang="en-US" sz="22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depends on it.</a:t>
            </a:r>
          </a:p>
          <a:p>
            <a:pPr marL="0" indent="0">
              <a:buNone/>
            </a:pPr>
            <a:r>
              <a:rPr lang="en-US" sz="22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a:t>
            </a:r>
            <a:r>
              <a:rPr lang="en-US" sz="2200" spc="2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M</a:t>
            </a:r>
            <a:r>
              <a:rPr lang="en-US" sz="22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etal – Insulator – Metal (MIM) </a:t>
            </a:r>
            <a:r>
              <a:rPr lang="en-US" sz="22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 for </a:t>
            </a:r>
            <a:r>
              <a:rPr lang="en-US" sz="22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Metal</a:t>
            </a:r>
            <a:r>
              <a:rPr lang="en-US" sz="2200" spc="2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 I</a:t>
            </a:r>
            <a:r>
              <a:rPr lang="en-US" sz="22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nsulator -</a:t>
            </a:r>
            <a:r>
              <a:rPr lang="en-US" sz="2200" spc="2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a:t>
            </a:r>
            <a:r>
              <a:rPr lang="en-US" sz="22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emiconductor (MIS) </a:t>
            </a:r>
            <a:r>
              <a:rPr lang="en-US" sz="22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Structures, the breakdown of the insulating film is studied by the system.</a:t>
            </a:r>
          </a:p>
          <a:p>
            <a:pPr marL="0" indent="0">
              <a:buNone/>
            </a:pPr>
            <a:r>
              <a:rPr lang="en-US" sz="22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Fig. 4</a:t>
            </a:r>
          </a:p>
          <a:p>
            <a:pPr marL="0" indent="0">
              <a:buNone/>
            </a:pPr>
            <a:r>
              <a:rPr lang="en-US" sz="22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Three </a:t>
            </a:r>
            <a:r>
              <a:rPr lang="en-US" sz="22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different types of breakdown are </a:t>
            </a:r>
          </a:p>
          <a:p>
            <a:pPr marL="400050" indent="-400050">
              <a:buAutoNum type="romanLcParenR"/>
            </a:pPr>
            <a:r>
              <a:rPr lang="en-US" sz="2200"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Dielectric</a:t>
            </a:r>
            <a:r>
              <a:rPr lang="en-US" sz="22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strength.</a:t>
            </a:r>
          </a:p>
          <a:p>
            <a:pPr marL="400050" indent="-400050">
              <a:buAutoNum type="romanLcParenR"/>
            </a:pPr>
            <a:r>
              <a:rPr lang="en-US" sz="22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wear out and</a:t>
            </a:r>
            <a:endParaRPr lang="en-US" sz="22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00050" indent="-400050">
              <a:buAutoNum type="romanLcParenR"/>
            </a:pPr>
            <a:r>
              <a:rPr lang="en-US" sz="22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Current </a:t>
            </a:r>
            <a:r>
              <a:rPr lang="en-US" sz="22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induced breakdown. </a:t>
            </a:r>
          </a:p>
          <a:p>
            <a:pPr marL="400050" indent="-400050">
              <a:buAutoNum type="romanLcParenR"/>
            </a:pPr>
            <a:endParaRPr lang="en-US" sz="28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8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8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2D3E79EB-FCCA-4B75-9453-8D9BB26D7903}"/>
              </a:ext>
            </a:extLst>
          </p:cNvPr>
          <p:cNvPicPr>
            <a:picLocks noChangeAspect="1"/>
          </p:cNvPicPr>
          <p:nvPr/>
        </p:nvPicPr>
        <p:blipFill>
          <a:blip r:embed="rId2"/>
          <a:stretch>
            <a:fillRect/>
          </a:stretch>
        </p:blipFill>
        <p:spPr>
          <a:xfrm>
            <a:off x="5205411" y="2415504"/>
            <a:ext cx="5376863" cy="4121821"/>
          </a:xfrm>
          <a:prstGeom prst="rect">
            <a:avLst/>
          </a:prstGeom>
        </p:spPr>
      </p:pic>
    </p:spTree>
    <p:extLst>
      <p:ext uri="{BB962C8B-B14F-4D97-AF65-F5344CB8AC3E}">
        <p14:creationId xmlns:p14="http://schemas.microsoft.com/office/powerpoint/2010/main" val="2661835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CE7D6-0C59-4123-9AC8-9566559A8E03}"/>
              </a:ext>
            </a:extLst>
          </p:cNvPr>
          <p:cNvPicPr>
            <a:picLocks noChangeAspect="1"/>
          </p:cNvPicPr>
          <p:nvPr/>
        </p:nvPicPr>
        <p:blipFill>
          <a:blip r:embed="rId2"/>
          <a:stretch>
            <a:fillRect/>
          </a:stretch>
        </p:blipFill>
        <p:spPr>
          <a:xfrm>
            <a:off x="709612" y="3103495"/>
            <a:ext cx="10567987" cy="3529013"/>
          </a:xfrm>
          <a:prstGeom prst="rect">
            <a:avLst/>
          </a:prstGeom>
        </p:spPr>
      </p:pic>
      <p:sp>
        <p:nvSpPr>
          <p:cNvPr id="7" name="TextBox 6">
            <a:extLst>
              <a:ext uri="{FF2B5EF4-FFF2-40B4-BE49-F238E27FC236}">
                <a16:creationId xmlns:a16="http://schemas.microsoft.com/office/drawing/2014/main" id="{2204BE46-3E8C-4030-9B75-3D9F041664CB}"/>
              </a:ext>
            </a:extLst>
          </p:cNvPr>
          <p:cNvSpPr txBox="1"/>
          <p:nvPr/>
        </p:nvSpPr>
        <p:spPr>
          <a:xfrm>
            <a:off x="709612" y="225492"/>
            <a:ext cx="11082338" cy="2714910"/>
          </a:xfrm>
          <a:prstGeom prst="rect">
            <a:avLst/>
          </a:prstGeom>
          <a:noFill/>
        </p:spPr>
        <p:txBody>
          <a:bodyPr wrap="square">
            <a:spAutoFit/>
          </a:bodyPr>
          <a:lstStyle/>
          <a:p>
            <a:pPr marL="342900" marR="91440" indent="-342900" algn="just">
              <a:lnSpc>
                <a:spcPct val="111000"/>
              </a:lnSpc>
              <a:spcBef>
                <a:spcPts val="540"/>
              </a:spcBef>
              <a:spcAft>
                <a:spcPts val="0"/>
              </a:spcAft>
              <a:buFont typeface="Wingdings" panose="05000000000000000000" pitchFamily="2" charset="2"/>
              <a:buChar char="Ø"/>
            </a:pP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Breakdown generally implies a </a:t>
            </a:r>
            <a:r>
              <a:rPr lang="en-US" sz="2000"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sudden or 'avalanche' change in the voltage or current­</a:t>
            </a:r>
            <a:r>
              <a:rPr lang="en-US" sz="2000"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dropping to a negligible value and current rising to a </a:t>
            </a:r>
            <a:r>
              <a:rPr lang="en-US" sz="2000" spc="-4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ver</a:t>
            </a:r>
            <a:r>
              <a:rPr lang="en-US" sz="2000"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y high value</a:t>
            </a:r>
            <a:r>
              <a:rPr lang="en-US" sz="2000"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91440" indent="-342900" algn="just">
              <a:lnSpc>
                <a:spcPct val="111000"/>
              </a:lnSpc>
              <a:spcBef>
                <a:spcPts val="540"/>
              </a:spcBef>
              <a:spcAft>
                <a:spcPts val="0"/>
              </a:spcAft>
              <a:buFont typeface="Wingdings" panose="05000000000000000000" pitchFamily="2" charset="2"/>
              <a:buChar char="Ø"/>
            </a:pPr>
            <a:r>
              <a:rPr lang="en-US" sz="2000"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Breakdown may be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extrinsic or intrinsic </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though the mechanism </a:t>
            </a:r>
            <a:r>
              <a:rPr lang="en-US" sz="2000" spc="-3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in</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either case  is basically the same. </a:t>
            </a:r>
          </a:p>
          <a:p>
            <a:pPr marL="342900" marR="91440" indent="-342900" algn="just">
              <a:lnSpc>
                <a:spcPct val="111000"/>
              </a:lnSpc>
              <a:spcBef>
                <a:spcPts val="540"/>
              </a:spcBef>
              <a:spcAft>
                <a:spcPts val="0"/>
              </a:spcAft>
              <a:buFont typeface="Wingdings" panose="05000000000000000000" pitchFamily="2" charset="2"/>
              <a:buChar char="§"/>
            </a:pP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There occurs a </a:t>
            </a:r>
            <a:r>
              <a:rPr lang="en-US" sz="2000"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high local field in the material </a:t>
            </a:r>
            <a:r>
              <a:rPr lang="en-US" sz="2000"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which may be defect-induced which then is called </a:t>
            </a:r>
            <a:r>
              <a:rPr lang="en-US" sz="2000" i="1" spc="-2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extrinsic</a:t>
            </a:r>
            <a:r>
              <a:rPr lang="en-US" sz="2000" i="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91440" indent="-342900" algn="just">
              <a:lnSpc>
                <a:spcPct val="111000"/>
              </a:lnSpc>
              <a:spcBef>
                <a:spcPts val="540"/>
              </a:spcBef>
              <a:spcAft>
                <a:spcPts val="0"/>
              </a:spcAft>
              <a:buFont typeface="Wingdings" panose="05000000000000000000" pitchFamily="2" charset="2"/>
              <a:buChar char="§"/>
            </a:pP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However. if this is high field induced microvoids is called </a:t>
            </a:r>
            <a:r>
              <a:rPr lang="en-US" sz="2000" i="1" spc="-3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intrin</a:t>
            </a:r>
            <a:r>
              <a:rPr lang="en-US" sz="2000" i="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sic </a:t>
            </a:r>
            <a:r>
              <a:rPr lang="en-US" sz="2000"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type</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R="91440" algn="just">
              <a:lnSpc>
                <a:spcPct val="111000"/>
              </a:lnSpc>
              <a:spcBef>
                <a:spcPts val="540"/>
              </a:spcBef>
              <a:spcAft>
                <a:spcPts val="0"/>
              </a:spcAft>
            </a:pP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In the latter </a:t>
            </a:r>
            <a:r>
              <a:rPr lang="en-US" sz="2000" i="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case, </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the high field induces microvoids </a:t>
            </a:r>
            <a:r>
              <a:rPr lang="en-US" sz="2000" spc="-3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to</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generate defects leading it to behave as the </a:t>
            </a:r>
            <a:r>
              <a:rPr lang="en-US" sz="2000" spc="-3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extrins</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ic type.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5782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58C08-7404-4CAD-8E45-8FD750590118}"/>
              </a:ext>
            </a:extLst>
          </p:cNvPr>
          <p:cNvSpPr>
            <a:spLocks noGrp="1"/>
          </p:cNvSpPr>
          <p:nvPr>
            <p:ph idx="1"/>
          </p:nvPr>
        </p:nvSpPr>
        <p:spPr>
          <a:xfrm>
            <a:off x="209550" y="228601"/>
            <a:ext cx="11706225" cy="6257924"/>
          </a:xfrm>
        </p:spPr>
        <p:txBody>
          <a:bodyPr>
            <a:normAutofit/>
          </a:bodyPr>
          <a:lstStyle/>
          <a:p>
            <a:pPr marR="91440" indent="0">
              <a:lnSpc>
                <a:spcPct val="112000"/>
              </a:lnSpc>
              <a:buNone/>
            </a:pPr>
            <a:r>
              <a:rPr lang="en-US" sz="2000" spc="-1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3. LEAKAGE</a:t>
            </a:r>
            <a:r>
              <a:rPr lang="en-US" sz="2000"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CURRENT</a:t>
            </a:r>
          </a:p>
          <a:p>
            <a:pPr marR="91440" indent="0">
              <a:lnSpc>
                <a:spcPct val="112000"/>
              </a:lnSpc>
              <a:buNone/>
            </a:pPr>
            <a:r>
              <a:rPr lang="en-US" sz="2000"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Leakage</a:t>
            </a:r>
            <a:r>
              <a:rPr lang="en-US" sz="2000"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current measurement specifies the </a:t>
            </a:r>
            <a:r>
              <a:rPr lang="en-US" sz="2000"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sensor quality, specifically its insulating </a:t>
            </a:r>
            <a:r>
              <a:rPr lang="en-US" sz="20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quality as also the quality of p-n junctions </a:t>
            </a:r>
            <a:r>
              <a:rPr lang="en-US" sz="2000" spc="-2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wherever it exists.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lgn="just">
              <a:lnSpc>
                <a:spcPct val="112000"/>
              </a:lnSpc>
              <a:buNone/>
            </a:pPr>
            <a:r>
              <a:rPr lang="en-US" sz="2000" spc="-3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4. </a:t>
            </a:r>
            <a:r>
              <a:rPr lang="en-US" sz="2000" spc="-3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NOISE </a:t>
            </a:r>
          </a:p>
          <a:p>
            <a:pPr marL="571500" marR="91440" indent="-342900" algn="just">
              <a:lnSpc>
                <a:spcPct val="112000"/>
              </a:lnSpc>
              <a:buFont typeface="Wingdings" panose="05000000000000000000" pitchFamily="2" charset="2"/>
              <a:buChar char="Ø"/>
            </a:pP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It comes from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electromagnetic </a:t>
            </a:r>
            <a:r>
              <a:rPr lang="en-US" sz="2000"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int</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erference</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3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AC</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magnetic fluctuation, 50Hz supply pick up. mechanical or acoustical vibration, or photon induced output.</a:t>
            </a:r>
          </a:p>
          <a:p>
            <a:pPr marL="571500" marR="91440" indent="-342900" algn="just">
              <a:lnSpc>
                <a:spcPct val="112000"/>
              </a:lnSpc>
              <a:buFont typeface="Wingdings" panose="05000000000000000000" pitchFamily="2" charset="2"/>
              <a:buChar char="Ø"/>
            </a:pP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Sensors are to be characterized for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noise testing for immunity to such noise</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For testing purposes, different noise sources are </a:t>
            </a:r>
            <a:r>
              <a:rPr lang="en-US" sz="2000"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developed.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lgn="just">
              <a:lnSpc>
                <a:spcPct val="111000"/>
              </a:lnSpc>
              <a:buNone/>
            </a:pPr>
            <a:r>
              <a:rPr lang="en-US" sz="2000" spc="-3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5. CROSSTALK</a:t>
            </a:r>
          </a:p>
          <a:p>
            <a:pPr marL="571500" marR="91440" indent="-342900" algn="just">
              <a:lnSpc>
                <a:spcPct val="111000"/>
              </a:lnSpc>
              <a:buFont typeface="Wingdings" panose="05000000000000000000" pitchFamily="2" charset="2"/>
              <a:buChar char="Ø"/>
            </a:pP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In multichannel or array sensors “crosstalk</a:t>
            </a:r>
            <a:r>
              <a:rPr lang="en-US" sz="2000" spc="-3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may occur due be </a:t>
            </a:r>
            <a:r>
              <a:rPr lang="en-US" sz="2000"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overlapping of signals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between the two adjacent </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transducer elements. </a:t>
            </a:r>
          </a:p>
          <a:p>
            <a:pPr marL="571500" marR="91440" indent="-342900" algn="just">
              <a:lnSpc>
                <a:spcPct val="111000"/>
              </a:lnSpc>
              <a:buFont typeface="Wingdings" panose="05000000000000000000" pitchFamily="2" charset="2"/>
              <a:buChar char="Ø"/>
            </a:pP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It may however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occur in a single transducer </a:t>
            </a:r>
            <a:r>
              <a:rPr lang="en-US" sz="20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system </a:t>
            </a:r>
            <a:r>
              <a:rPr lang="en-US" sz="2000" spc="-2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because of </a:t>
            </a:r>
            <a:r>
              <a:rPr lang="en-US" sz="20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inductive or capacitive coupling or coupling through the common voltage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source</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during transduction inside the element. It is done using correlation techniques.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36768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5C1858-5E79-4FC2-A57E-A777CCC8BCA5}"/>
              </a:ext>
            </a:extLst>
          </p:cNvPr>
          <p:cNvSpPr>
            <a:spLocks noGrp="1"/>
          </p:cNvSpPr>
          <p:nvPr>
            <p:ph idx="1"/>
          </p:nvPr>
        </p:nvSpPr>
        <p:spPr>
          <a:xfrm>
            <a:off x="323850" y="114300"/>
            <a:ext cx="11734800" cy="6743700"/>
          </a:xfrm>
        </p:spPr>
        <p:txBody>
          <a:bodyPr>
            <a:normAutofit/>
          </a:bodyPr>
          <a:lstStyle/>
          <a:p>
            <a:pPr marL="0" indent="0">
              <a:lnSpc>
                <a:spcPct val="80000"/>
              </a:lnSpc>
              <a:spcBef>
                <a:spcPts val="540"/>
              </a:spcBef>
              <a:buNone/>
            </a:pPr>
            <a:r>
              <a:rPr lang="en-US" sz="1800" b="1" spc="-20" dirty="0">
                <a:solidFill>
                  <a:srgbClr val="7030A0"/>
                </a:solidFill>
                <a:effectLst/>
                <a:latin typeface="Verdana" panose="020B0604030504040204" pitchFamily="34" charset="0"/>
                <a:ea typeface="Calibri" panose="020F0502020204030204" pitchFamily="34" charset="0"/>
                <a:cs typeface="Times New Roman" panose="02020603050405020304" pitchFamily="18" charset="0"/>
              </a:rPr>
              <a:t>MECHANICAL AND </a:t>
            </a:r>
            <a:r>
              <a:rPr lang="en-US" sz="1800" b="1" spc="-20" dirty="0">
                <a:solidFill>
                  <a:srgbClr val="7030A0"/>
                </a:solidFill>
                <a:latin typeface="Verdana" panose="020B0604030504040204" pitchFamily="34" charset="0"/>
                <a:ea typeface="Calibri" panose="020F0502020204030204" pitchFamily="34" charset="0"/>
                <a:cs typeface="Times New Roman" panose="02020603050405020304" pitchFamily="18" charset="0"/>
              </a:rPr>
              <a:t>THERMAL</a:t>
            </a:r>
            <a:r>
              <a:rPr lang="en-US" sz="1800" b="1" spc="-20" dirty="0">
                <a:solidFill>
                  <a:srgbClr val="7030A0"/>
                </a:solidFill>
                <a:effectLst/>
                <a:latin typeface="Verdana" panose="020B0604030504040204" pitchFamily="34" charset="0"/>
                <a:ea typeface="Calibri" panose="020F0502020204030204" pitchFamily="34" charset="0"/>
                <a:cs typeface="Times New Roman" panose="02020603050405020304" pitchFamily="18" charset="0"/>
              </a:rPr>
              <a:t> CHARACTERISATION</a:t>
            </a:r>
          </a:p>
          <a:p>
            <a:pPr marL="0" indent="0">
              <a:lnSpc>
                <a:spcPct val="80000"/>
              </a:lnSpc>
              <a:spcBef>
                <a:spcPts val="540"/>
              </a:spcBef>
              <a:buNone/>
            </a:pPr>
            <a:endParaRPr lang="en-IN" sz="1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0" marR="91440" indent="0" algn="just">
              <a:spcBef>
                <a:spcPts val="360"/>
              </a:spcBef>
              <a:spcAft>
                <a:spcPts val="0"/>
              </a:spcAft>
              <a:buNone/>
            </a:pPr>
            <a:r>
              <a:rPr lang="en-US" sz="2000" b="1" spc="-4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It involves mechanical and thermal properties related to the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overall reliability and integrity </a:t>
            </a:r>
            <a:r>
              <a:rPr lang="en-US" sz="2000" b="1" spc="-4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of the </a:t>
            </a:r>
            <a:r>
              <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transducer. as well as relevant </a:t>
            </a:r>
            <a:r>
              <a:rPr lang="en-US" sz="2000" b="1" spc="-1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tran</a:t>
            </a:r>
            <a:r>
              <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sduction process. </a:t>
            </a:r>
          </a:p>
          <a:p>
            <a:pPr marL="0" marR="91440" indent="0" algn="just">
              <a:spcBef>
                <a:spcPts val="360"/>
              </a:spcBef>
              <a:spcAft>
                <a:spcPts val="0"/>
              </a:spcAft>
              <a:buNone/>
            </a:pPr>
            <a:endPar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R="91440" algn="just">
              <a:spcBef>
                <a:spcPts val="360"/>
              </a:spcBef>
              <a:buFont typeface="Wingdings" panose="05000000000000000000" pitchFamily="2" charset="2"/>
              <a:buChar char="Ø"/>
            </a:pPr>
            <a:r>
              <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Reliability is an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important aspect of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characterization. </a:t>
            </a:r>
            <a:r>
              <a:rPr lang="en-US" sz="2000" b="1"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By means of testing, the functional and reliable portion of a batch of sensors or transducers is identified. </a:t>
            </a:r>
          </a:p>
          <a:p>
            <a:pPr marR="91440" algn="just">
              <a:spcBef>
                <a:spcPts val="360"/>
              </a:spcBef>
              <a:buFont typeface="Wingdings" panose="05000000000000000000" pitchFamily="2" charset="2"/>
              <a:buChar char="Ø"/>
            </a:pPr>
            <a:r>
              <a:rPr lang="en-US" sz="2000" b="1"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Basically, </a:t>
            </a:r>
            <a:r>
              <a:rPr lang="en-US" sz="2000" b="1" spc="-4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failure analysis </a:t>
            </a:r>
            <a:r>
              <a:rPr lang="en-US" sz="2000" b="1"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is performed and the mechanism of failure is </a:t>
            </a:r>
            <a:r>
              <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attempted to be eliminated and thereby reduce the subsequent</a:t>
            </a:r>
            <a:r>
              <a:rPr lang="en-US" sz="2000" b="1" spc="-3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 failures. </a:t>
            </a:r>
            <a:endPar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91440" indent="0" algn="just">
              <a:spcBef>
                <a:spcPts val="360"/>
              </a:spcBef>
              <a:spcAft>
                <a:spcPts val="0"/>
              </a:spcAft>
              <a:buNone/>
            </a:pPr>
            <a:r>
              <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In fact, the above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two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approaches </a:t>
            </a:r>
            <a:r>
              <a:rPr lang="en-US" sz="2000" b="1" spc="-4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are</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supplementary to each other</a:t>
            </a:r>
            <a:r>
              <a:rPr lang="en-US" sz="2000" b="1"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180"/>
              </a:spcBef>
              <a:buNone/>
            </a:pPr>
            <a:endPar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180"/>
              </a:spcBef>
              <a:buNone/>
            </a:pP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Failure of transducers can be divided into three different categories.</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822960" indent="0">
              <a:lnSpc>
                <a:spcPct val="118000"/>
              </a:lnSpc>
              <a:spcBef>
                <a:spcPts val="360"/>
              </a:spcBef>
              <a:spcAft>
                <a:spcPts val="0"/>
              </a:spcAft>
              <a:buNone/>
            </a:pP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spc="-30"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Catastrophic early life failures</a:t>
            </a: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often called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infant mortality</a:t>
            </a: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822960" indent="0">
              <a:lnSpc>
                <a:spcPct val="118000"/>
              </a:lnSpc>
              <a:spcBef>
                <a:spcPts val="360"/>
              </a:spcBef>
              <a:spcAft>
                <a:spcPts val="0"/>
              </a:spcAft>
              <a:buNone/>
            </a:pPr>
            <a:r>
              <a:rPr lang="en-US" sz="2000" b="1" spc="-3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(ii)</a:t>
            </a: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hort term drifts </a:t>
            </a:r>
            <a:r>
              <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in sensor parameters and</a:t>
            </a:r>
          </a:p>
          <a:p>
            <a:pPr marL="0" marR="822960" indent="0">
              <a:lnSpc>
                <a:spcPct val="118000"/>
              </a:lnSpc>
              <a:spcBef>
                <a:spcPts val="360"/>
              </a:spcBef>
              <a:spcAft>
                <a:spcPts val="0"/>
              </a:spcAft>
              <a:buNone/>
            </a:pPr>
            <a:r>
              <a:rPr lang="en-US" sz="2000" b="1" spc="-1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(iii) </a:t>
            </a: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Long term drifts and failures</a:t>
            </a:r>
            <a:r>
              <a:rPr lang="en-US" sz="2000" b="1" spc="-1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spcBef>
                <a:spcPts val="180"/>
              </a:spcBef>
              <a:buNone/>
            </a:pPr>
            <a:endParaRPr lang="en-US" sz="2000" b="1" spc="-2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endParaRPr>
          </a:p>
          <a:p>
            <a:pPr marR="91440" indent="0">
              <a:spcBef>
                <a:spcPts val="180"/>
              </a:spcBef>
              <a:spcAft>
                <a:spcPts val="0"/>
              </a:spcAft>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Catastrophic failure </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of the sensors is the </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complete failure in the normal operation</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It is </a:t>
            </a:r>
            <a:r>
              <a:rPr lang="en-US" sz="2000" b="1" spc="-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called </a:t>
            </a:r>
            <a:r>
              <a:rPr lang="en-US" sz="2000" b="1" spc="-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wear out </a:t>
            </a:r>
            <a:r>
              <a:rPr lang="en-US" sz="2000" b="1" spc="-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if it occurs in </a:t>
            </a:r>
            <a:r>
              <a:rPr lang="en-US" sz="2000" b="1" spc="-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later life</a:t>
            </a:r>
            <a:r>
              <a:rPr lang="en-US" sz="2000" b="1" spc="-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lnSpc>
                <a:spcPct val="111000"/>
              </a:lnSpc>
              <a:buNone/>
            </a:pP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hort term and </a:t>
            </a: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Long term drifts</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are</a:t>
            </a:r>
            <a:r>
              <a:rPr lang="en-US" sz="2000" b="1" spc="-3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in effect, changes in sensor parameters and are, therefore </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to be </a:t>
            </a:r>
            <a:r>
              <a:rPr lang="en-US" sz="2000" b="1" spc="-2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studi</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ed </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more intensely for the sensor characterization</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6089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88278B-AF67-481D-AB5C-CC255A021E15}"/>
              </a:ext>
            </a:extLst>
          </p:cNvPr>
          <p:cNvSpPr>
            <a:spLocks noGrp="1"/>
          </p:cNvSpPr>
          <p:nvPr>
            <p:ph idx="1"/>
          </p:nvPr>
        </p:nvSpPr>
        <p:spPr>
          <a:xfrm>
            <a:off x="0" y="26631"/>
            <a:ext cx="12055876" cy="6738152"/>
          </a:xfrm>
        </p:spPr>
        <p:txBody>
          <a:bodyPr>
            <a:noAutofit/>
          </a:bodyPr>
          <a:lstStyle/>
          <a:p>
            <a:pPr marL="0" indent="0">
              <a:buNone/>
            </a:pPr>
            <a:r>
              <a:rPr lang="en-US" sz="2000" b="1" spc="-4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eliability of an item is given by what is known as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reliability function</a:t>
            </a:r>
            <a:r>
              <a:rPr lang="en-US" sz="2000" b="1" spc="-4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i="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R(x) </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which is the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probability that the item would survive </a:t>
            </a:r>
            <a:r>
              <a:rPr lang="en-US" sz="2000" b="1" i="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stated interval, say</a:t>
            </a:r>
            <a:r>
              <a:rPr lang="en-US" sz="2000" b="1" spc="-4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between 0 and </a:t>
            </a:r>
            <a:r>
              <a:rPr lang="en-US" sz="2000" b="1" i="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x.</a:t>
            </a:r>
          </a:p>
          <a:p>
            <a:pPr marL="0" indent="0">
              <a:buNone/>
            </a:pPr>
            <a:r>
              <a:rPr lang="en-US" sz="2000" b="1" i="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If F(x) is the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probability of failure. then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0" indent="0" algn="ctr">
              <a:lnSpc>
                <a:spcPct val="113000"/>
              </a:lnSpc>
              <a:spcBef>
                <a:spcPts val="180"/>
              </a:spcBef>
              <a:buNone/>
            </a:pPr>
            <a:endParaRPr lang="en-US" sz="2000" b="1" spc="-2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3000"/>
              </a:lnSpc>
              <a:spcBef>
                <a:spcPts val="180"/>
              </a:spcBef>
              <a:buNone/>
            </a:pPr>
            <a:r>
              <a:rPr lang="en-US" sz="2000" b="1"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probability of failure </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F(x) is actually a cumulative distribution function </a:t>
            </a:r>
            <a:r>
              <a:rPr lang="en-US" sz="2000" b="1"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in reliability </a:t>
            </a:r>
            <a:r>
              <a:rPr lang="en-US" sz="2000" b="1" spc="-2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statistics,</a:t>
            </a:r>
            <a:r>
              <a:rPr lang="en-US" sz="2000" b="1"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distribution functions that are used may have the following characteristics.</a:t>
            </a:r>
            <a:br>
              <a:rPr lang="en-US" sz="2000" b="1"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spc="-15"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Normal </a:t>
            </a:r>
          </a:p>
          <a:p>
            <a:pPr marL="0" indent="0">
              <a:lnSpc>
                <a:spcPct val="113000"/>
              </a:lnSpc>
              <a:spcBef>
                <a:spcPts val="180"/>
              </a:spcBef>
              <a:buNone/>
            </a:pPr>
            <a:r>
              <a:rPr lang="en-US" sz="2000" b="1" spc="-1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(i</a:t>
            </a: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 Exponential </a:t>
            </a:r>
          </a:p>
          <a:p>
            <a:pPr marL="0" indent="0">
              <a:lnSpc>
                <a:spcPct val="113000"/>
              </a:lnSpc>
              <a:spcBef>
                <a:spcPts val="180"/>
              </a:spcBef>
              <a:buNone/>
            </a:pP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spc="-1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i</a:t>
            </a: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ii) Log – Normal </a:t>
            </a:r>
          </a:p>
          <a:p>
            <a:pPr marL="0" indent="0">
              <a:lnSpc>
                <a:spcPct val="113000"/>
              </a:lnSpc>
              <a:spcBef>
                <a:spcPts val="180"/>
              </a:spcBef>
              <a:buNone/>
            </a:pPr>
            <a:r>
              <a:rPr lang="en-US" sz="2000" b="1" spc="-6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2000" b="1" spc="-6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v</a:t>
            </a:r>
            <a:r>
              <a:rPr lang="en-US" sz="2000" b="1" spc="-6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6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Gamma and </a:t>
            </a:r>
          </a:p>
          <a:p>
            <a:pPr marL="0" indent="0">
              <a:lnSpc>
                <a:spcPct val="113000"/>
              </a:lnSpc>
              <a:spcBef>
                <a:spcPts val="180"/>
              </a:spcBef>
              <a:buNone/>
            </a:pPr>
            <a:r>
              <a:rPr lang="en-US" sz="2000" b="1" spc="-6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(V) Weibull.</a:t>
            </a:r>
            <a:endPar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3000"/>
              </a:lnSpc>
              <a:spcBef>
                <a:spcPts val="180"/>
              </a:spcBef>
              <a:buNone/>
            </a:pP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general, the failure has a time dependency as shown in Fig 1.6. The curve between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failure rate and time appears like a </a:t>
            </a:r>
            <a:r>
              <a:rPr lang="en-US" sz="2000" b="1"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bath tub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which can be divided into </a:t>
            </a:r>
            <a:r>
              <a:rPr lang="en-US" sz="2000" b="1"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three distinct zones </a:t>
            </a:r>
            <a:endPar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3000"/>
              </a:lnSpc>
              <a:spcBef>
                <a:spcPts val="180"/>
              </a:spcBef>
              <a:buFont typeface="Wingdings" panose="05000000000000000000" pitchFamily="2" charset="2"/>
              <a:buChar char="Ø"/>
            </a:pP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Zone 1 is the infant mortality zone. </a:t>
            </a:r>
          </a:p>
          <a:p>
            <a:pPr algn="just">
              <a:lnSpc>
                <a:spcPct val="113000"/>
              </a:lnSpc>
              <a:spcBef>
                <a:spcPts val="180"/>
              </a:spcBef>
              <a:buFont typeface="Wingdings" panose="05000000000000000000" pitchFamily="2" charset="2"/>
              <a:buChar char="Ø"/>
            </a:pPr>
            <a:r>
              <a:rPr lang="en-US" sz="20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Zone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a:t>
            </a:r>
            <a:r>
              <a:rPr lang="en-US" sz="2000" b="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is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working zone with constant failure rate.</a:t>
            </a:r>
            <a:endParaRPr lang="en-US" sz="20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3000"/>
              </a:lnSpc>
              <a:spcBef>
                <a:spcPts val="180"/>
              </a:spcBef>
              <a:buFont typeface="Wingdings" panose="05000000000000000000" pitchFamily="2" charset="2"/>
              <a:buChar char="Ø"/>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Zone 3 is the wear out zone.</a:t>
            </a:r>
          </a:p>
          <a:p>
            <a:pPr marL="0" indent="0" algn="just">
              <a:lnSpc>
                <a:spcPct val="113000"/>
              </a:lnSpc>
              <a:spcBef>
                <a:spcPts val="180"/>
              </a:spcBef>
              <a:buNone/>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p>
        </p:txBody>
      </p:sp>
      <p:pic>
        <p:nvPicPr>
          <p:cNvPr id="18" name="Picture 17">
            <a:extLst>
              <a:ext uri="{FF2B5EF4-FFF2-40B4-BE49-F238E27FC236}">
                <a16:creationId xmlns:a16="http://schemas.microsoft.com/office/drawing/2014/main" id="{C2F83FDE-835A-4217-96AF-DDB6AE24D164}"/>
              </a:ext>
            </a:extLst>
          </p:cNvPr>
          <p:cNvPicPr>
            <a:picLocks noChangeAspect="1"/>
          </p:cNvPicPr>
          <p:nvPr/>
        </p:nvPicPr>
        <p:blipFill>
          <a:blip r:embed="rId2"/>
          <a:stretch>
            <a:fillRect/>
          </a:stretch>
        </p:blipFill>
        <p:spPr>
          <a:xfrm>
            <a:off x="4364900" y="778691"/>
            <a:ext cx="3914775" cy="1438275"/>
          </a:xfrm>
          <a:prstGeom prst="rect">
            <a:avLst/>
          </a:prstGeom>
        </p:spPr>
      </p:pic>
    </p:spTree>
    <p:extLst>
      <p:ext uri="{BB962C8B-B14F-4D97-AF65-F5344CB8AC3E}">
        <p14:creationId xmlns:p14="http://schemas.microsoft.com/office/powerpoint/2010/main" val="124159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4B15-7B32-408B-90C0-8C3FA85C4D27}"/>
              </a:ext>
            </a:extLst>
          </p:cNvPr>
          <p:cNvPicPr>
            <a:picLocks noChangeAspect="1"/>
          </p:cNvPicPr>
          <p:nvPr/>
        </p:nvPicPr>
        <p:blipFill>
          <a:blip r:embed="rId2"/>
          <a:stretch>
            <a:fillRect/>
          </a:stretch>
        </p:blipFill>
        <p:spPr>
          <a:xfrm>
            <a:off x="2825318" y="318717"/>
            <a:ext cx="5768266" cy="2251304"/>
          </a:xfrm>
          <a:prstGeom prst="rect">
            <a:avLst/>
          </a:prstGeom>
        </p:spPr>
      </p:pic>
      <p:sp>
        <p:nvSpPr>
          <p:cNvPr id="4" name="TextBox 3">
            <a:extLst>
              <a:ext uri="{FF2B5EF4-FFF2-40B4-BE49-F238E27FC236}">
                <a16:creationId xmlns:a16="http://schemas.microsoft.com/office/drawing/2014/main" id="{66A987C7-CCC2-4A5A-A7AE-AFFA70EE1884}"/>
              </a:ext>
            </a:extLst>
          </p:cNvPr>
          <p:cNvSpPr txBox="1"/>
          <p:nvPr/>
        </p:nvSpPr>
        <p:spPr>
          <a:xfrm>
            <a:off x="266330" y="3229704"/>
            <a:ext cx="11798423" cy="3298147"/>
          </a:xfrm>
          <a:prstGeom prst="rect">
            <a:avLst/>
          </a:prstGeom>
          <a:noFill/>
        </p:spPr>
        <p:txBody>
          <a:bodyPr wrap="square">
            <a:spAutoFit/>
          </a:bodyPr>
          <a:lstStyle/>
          <a:p>
            <a:pPr marL="285750" indent="-285750" algn="just">
              <a:lnSpc>
                <a:spcPct val="113000"/>
              </a:lnSpc>
              <a:spcBef>
                <a:spcPts val="180"/>
              </a:spcBef>
              <a:buFont typeface="Wingdings" panose="05000000000000000000" pitchFamily="2" charset="2"/>
              <a:buChar char="Ø"/>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the normal working life is usually very long, </a:t>
            </a:r>
            <a:r>
              <a:rPr lang="en-US" sz="2000" b="1" spc="-3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Es</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timating failure is </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tested by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Accelerated ageing test</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lnSpc>
                <a:spcPct val="113000"/>
              </a:lnSpc>
              <a:spcBef>
                <a:spcPts val="180"/>
              </a:spcBef>
              <a:buFont typeface="Wingdings" panose="05000000000000000000" pitchFamily="2" charset="2"/>
              <a:buChar char="Ø"/>
            </a:pP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Before this ageing test,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screening steps are taken </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isolate the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defective transducers</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These steps </a:t>
            </a:r>
            <a:r>
              <a:rPr lang="en-US" sz="2000" b="1" i="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vary depending</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on the types of the transducers. For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Standard Integrated Type </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Sensors (SITS), </a:t>
            </a:r>
            <a:r>
              <a:rPr lang="en-US" sz="2000" b="1"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typical tests that are performed are briefly discussed.</a:t>
            </a:r>
            <a:endParaRPr lang="en-US" sz="2000" b="1" spc="-2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3000"/>
              </a:lnSpc>
              <a:spcBef>
                <a:spcPts val="180"/>
              </a:spcBef>
              <a:buAutoNum type="alphaLcPeriod"/>
            </a:pPr>
            <a:r>
              <a:rPr lang="en-US" b="1" i="1" spc="-30" dirty="0">
                <a:solidFill>
                  <a:srgbClr val="0070C0"/>
                </a:solidFill>
                <a:latin typeface="Times New Roman" panose="02020603050405020304" pitchFamily="18" charset="0"/>
                <a:cs typeface="Times New Roman" panose="02020603050405020304" pitchFamily="18" charset="0"/>
              </a:rPr>
              <a:t>High Temperature Burn In</a:t>
            </a:r>
            <a:r>
              <a:rPr lang="en-US" sz="2000" b="1" spc="-30" dirty="0">
                <a:solidFill>
                  <a:srgbClr val="0070C0"/>
                </a:solidFill>
                <a:latin typeface="Times New Roman" panose="02020603050405020304" pitchFamily="18" charset="0"/>
                <a:cs typeface="Times New Roman" panose="02020603050405020304" pitchFamily="18" charset="0"/>
              </a:rPr>
              <a:t>: </a:t>
            </a:r>
          </a:p>
          <a:p>
            <a:pPr algn="just">
              <a:lnSpc>
                <a:spcPct val="113000"/>
              </a:lnSpc>
              <a:spcBef>
                <a:spcPts val="180"/>
              </a:spcBef>
            </a:pPr>
            <a:r>
              <a:rPr lang="en-US" sz="2000" b="1" spc="-30" dirty="0">
                <a:solidFill>
                  <a:srgbClr val="0070C0"/>
                </a:solidFill>
                <a:latin typeface="Times New Roman" panose="02020603050405020304" pitchFamily="18" charset="0"/>
                <a:cs typeface="Times New Roman" panose="02020603050405020304" pitchFamily="18" charset="0"/>
              </a:rPr>
              <a:t>	</a:t>
            </a:r>
            <a:r>
              <a:rPr lang="en-US" sz="2000" b="1" spc="-30" dirty="0">
                <a:solidFill>
                  <a:srgbClr val="000000"/>
                </a:solidFill>
                <a:latin typeface="Times New Roman" panose="02020603050405020304" pitchFamily="18" charset="0"/>
                <a:cs typeface="Times New Roman" panose="02020603050405020304" pitchFamily="18" charset="0"/>
              </a:rPr>
              <a:t>The sensors are subjected to a </a:t>
            </a:r>
            <a:r>
              <a:rPr lang="en-US" sz="2000" b="1" spc="-30" dirty="0">
                <a:solidFill>
                  <a:srgbClr val="FF0000"/>
                </a:solidFill>
                <a:latin typeface="Times New Roman" panose="02020603050405020304" pitchFamily="18" charset="0"/>
                <a:cs typeface="Times New Roman" panose="02020603050405020304" pitchFamily="18" charset="0"/>
              </a:rPr>
              <a:t>high temperature over a stipulated period</a:t>
            </a:r>
            <a:r>
              <a:rPr lang="en-US" sz="2000" b="1" spc="-30" dirty="0">
                <a:solidFill>
                  <a:srgbClr val="000000"/>
                </a:solidFill>
                <a:latin typeface="Times New Roman" panose="02020603050405020304" pitchFamily="18" charset="0"/>
                <a:cs typeface="Times New Roman" panose="02020603050405020304" pitchFamily="18" charset="0"/>
              </a:rPr>
              <a:t>, Usually </a:t>
            </a:r>
            <a:r>
              <a:rPr lang="en-US" sz="2000" b="1" spc="-30" dirty="0">
                <a:solidFill>
                  <a:srgbClr val="FF0000"/>
                </a:solidFill>
                <a:latin typeface="Times New Roman" panose="02020603050405020304" pitchFamily="18" charset="0"/>
                <a:cs typeface="Times New Roman" panose="02020603050405020304" pitchFamily="18" charset="0"/>
              </a:rPr>
              <a:t>125 degree Celsius for 48 hours </a:t>
            </a:r>
            <a:r>
              <a:rPr lang="en-US" sz="2000" b="1" spc="-30" dirty="0">
                <a:solidFill>
                  <a:srgbClr val="000000"/>
                </a:solidFill>
                <a:latin typeface="Times New Roman" panose="02020603050405020304" pitchFamily="18" charset="0"/>
                <a:cs typeface="Times New Roman" panose="02020603050405020304" pitchFamily="18" charset="0"/>
              </a:rPr>
              <a:t>for SITS, when the defective units are burnt out and the remaining ones are expected to run for the expected life.</a:t>
            </a:r>
            <a:endParaRPr lang="en-IN" sz="2000" b="1" spc="-30" dirty="0">
              <a:solidFill>
                <a:srgbClr val="000000"/>
              </a:solidFill>
              <a:latin typeface="Times New Roman" panose="02020603050405020304" pitchFamily="18" charset="0"/>
              <a:cs typeface="Times New Roman" panose="02020603050405020304" pitchFamily="18" charset="0"/>
            </a:endParaRPr>
          </a:p>
          <a:p>
            <a:pPr algn="just">
              <a:lnSpc>
                <a:spcPct val="113000"/>
              </a:lnSpc>
              <a:spcBef>
                <a:spcPts val="180"/>
              </a:spcBef>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0766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2A11B-84D4-483B-9DFC-93D80AC008D9}"/>
              </a:ext>
            </a:extLst>
          </p:cNvPr>
          <p:cNvSpPr>
            <a:spLocks noGrp="1"/>
          </p:cNvSpPr>
          <p:nvPr>
            <p:ph idx="1"/>
          </p:nvPr>
        </p:nvSpPr>
        <p:spPr>
          <a:xfrm>
            <a:off x="219919" y="142874"/>
            <a:ext cx="11528385" cy="6166485"/>
          </a:xfrm>
        </p:spPr>
        <p:txBody>
          <a:bodyPr>
            <a:normAutofit/>
          </a:bodyPr>
          <a:lstStyle/>
          <a:p>
            <a:pPr marL="0" marR="91440" indent="0" algn="just">
              <a:lnSpc>
                <a:spcPct val="110000"/>
              </a:lnSpc>
              <a:spcBef>
                <a:spcPts val="540"/>
              </a:spcBef>
              <a:spcAft>
                <a:spcPts val="0"/>
              </a:spcAft>
              <a:buNone/>
            </a:pPr>
            <a:r>
              <a:rPr lang="en-US" sz="2000" b="1" i="1" spc="-30" dirty="0">
                <a:solidFill>
                  <a:srgbClr val="0070C0"/>
                </a:solidFill>
                <a:latin typeface="Times New Roman" panose="02020603050405020304" pitchFamily="18" charset="0"/>
                <a:cs typeface="Times New Roman" panose="02020603050405020304" pitchFamily="18" charset="0"/>
              </a:rPr>
              <a:t>b. High temperature storage bake:  </a:t>
            </a:r>
          </a:p>
          <a:p>
            <a:pPr marL="0" marR="91440" indent="0" algn="just">
              <a:lnSpc>
                <a:spcPct val="110000"/>
              </a:lnSpc>
              <a:spcBef>
                <a:spcPts val="540"/>
              </a:spcBef>
              <a:spcAft>
                <a:spcPts val="0"/>
              </a:spcAft>
              <a:buNone/>
            </a:pPr>
            <a:r>
              <a:rPr lang="en-US" sz="2000" b="1" i="1" spc="-3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units are baked at a high temperature, usually at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250</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degree Celsius</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SITS, for </a:t>
            </a:r>
            <a:r>
              <a:rPr lang="en-US" sz="2000" b="1" i="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several </a:t>
            </a:r>
            <a:r>
              <a:rPr lang="en-US" sz="2000" b="1" i="1" spc="-3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hou</a:t>
            </a:r>
            <a:r>
              <a:rPr lang="en-US" sz="2000" b="1" i="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rs,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when the Instability </a:t>
            </a:r>
            <a:r>
              <a:rPr lang="en-US" sz="2000" b="1" spc="-8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mechanisms such as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contamination</a:t>
            </a:r>
            <a:r>
              <a:rPr lang="en-US" sz="2000" b="1"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bulk defects</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metallization problems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are enhanced in </a:t>
            </a:r>
            <a:r>
              <a:rPr lang="en-US" sz="2000" b="1" spc="-4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so</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 units which were initially defective. These units are then screened out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91440" indent="0" algn="just">
              <a:lnSpc>
                <a:spcPct val="113000"/>
              </a:lnSpc>
              <a:spcBef>
                <a:spcPts val="360"/>
              </a:spcBef>
              <a:spcAft>
                <a:spcPts val="0"/>
              </a:spcAft>
              <a:buNone/>
            </a:pPr>
            <a:r>
              <a:rPr lang="en-US" sz="2000" b="1" i="1" spc="-30" dirty="0">
                <a:solidFill>
                  <a:srgbClr val="0070C0"/>
                </a:solidFill>
                <a:latin typeface="Times New Roman" panose="02020603050405020304" pitchFamily="18" charset="0"/>
                <a:cs typeface="Times New Roman" panose="02020603050405020304" pitchFamily="18" charset="0"/>
              </a:rPr>
              <a:t>c. Electrical overstress test: </a:t>
            </a:r>
          </a:p>
          <a:p>
            <a:pPr marL="0" marR="91440" indent="0" algn="just">
              <a:lnSpc>
                <a:spcPct val="113000"/>
              </a:lnSpc>
              <a:spcBef>
                <a:spcPts val="360"/>
              </a:spcBef>
              <a:spcAft>
                <a:spcPts val="0"/>
              </a:spcAft>
              <a:buNone/>
            </a:pPr>
            <a:r>
              <a:rPr lang="en-US" sz="2000" b="1" i="1" spc="-3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progressively larger voltages up to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50% in  excess of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specification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are applied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over different intervals of time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 that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failures due to insulation. </a:t>
            </a:r>
            <a:r>
              <a:rPr lang="en-US" sz="2000" b="1" spc="-3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nterconnection or oxide formation</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can occur in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some units which were originally defective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screened out.</a:t>
            </a:r>
          </a:p>
          <a:p>
            <a:pPr marL="0" marR="91440" indent="0" algn="just">
              <a:lnSpc>
                <a:spcPct val="113000"/>
              </a:lnSpc>
              <a:spcBef>
                <a:spcPts val="360"/>
              </a:spcBef>
              <a:spcAft>
                <a:spcPts val="0"/>
              </a:spcAft>
              <a:buNone/>
            </a:pPr>
            <a:r>
              <a:rPr lang="en-US" sz="2000" b="1" i="1" spc="-30" dirty="0">
                <a:solidFill>
                  <a:srgbClr val="0070C0"/>
                </a:solidFill>
                <a:latin typeface="Times New Roman" panose="02020603050405020304" pitchFamily="18" charset="0"/>
                <a:cs typeface="Times New Roman" panose="02020603050405020304" pitchFamily="18" charset="0"/>
              </a:rPr>
              <a:t>d. Thermal shock test: </a:t>
            </a:r>
          </a:p>
          <a:p>
            <a:pPr marL="0" marR="91440" indent="0" algn="just">
              <a:lnSpc>
                <a:spcPct val="113000"/>
              </a:lnSpc>
              <a:spcBef>
                <a:spcPts val="360"/>
              </a:spcBef>
              <a:spcAft>
                <a:spcPts val="0"/>
              </a:spcAft>
              <a:buNone/>
            </a:pPr>
            <a:r>
              <a:rPr lang="en-US" sz="2000" b="1" i="1" spc="-3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Mainly done for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packaging defects,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the units are subjected to a </a:t>
            </a:r>
            <a:b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temperature between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65 degree and 125 degree Celsius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about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10 </a:t>
            </a: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secon</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ds for every temperature</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000000"/>
                </a:solidFill>
                <a:latin typeface="Times New Roman" panose="02020603050405020304" pitchFamily="18" charset="0"/>
                <a:cs typeface="Times New Roman" panose="02020603050405020304" pitchFamily="18" charset="0"/>
              </a:rPr>
              <a:t>The time is </a:t>
            </a:r>
            <a:r>
              <a:rPr lang="en-US" sz="2000" b="1" spc="-15" dirty="0">
                <a:solidFill>
                  <a:srgbClr val="FF0000"/>
                </a:solidFill>
                <a:latin typeface="Times New Roman" panose="02020603050405020304" pitchFamily="18" charset="0"/>
                <a:cs typeface="Times New Roman" panose="02020603050405020304" pitchFamily="18" charset="0"/>
              </a:rPr>
              <a:t>gradually increased to 10 minutes </a:t>
            </a:r>
            <a:r>
              <a:rPr lang="en-US" sz="2000" b="1" spc="-15" dirty="0">
                <a:solidFill>
                  <a:srgbClr val="000000"/>
                </a:solidFill>
                <a:latin typeface="Times New Roman" panose="02020603050405020304" pitchFamily="18" charset="0"/>
                <a:cs typeface="Times New Roman" panose="02020603050405020304" pitchFamily="18" charset="0"/>
              </a:rPr>
              <a:t>and the </a:t>
            </a:r>
            <a:r>
              <a:rPr lang="en-US" sz="2000" b="1" spc="-15" dirty="0">
                <a:solidFill>
                  <a:srgbClr val="FF0000"/>
                </a:solidFill>
                <a:latin typeface="Times New Roman" panose="02020603050405020304" pitchFamily="18" charset="0"/>
                <a:cs typeface="Times New Roman" panose="02020603050405020304" pitchFamily="18" charset="0"/>
              </a:rPr>
              <a:t>cycle is repeated 10 times</a:t>
            </a:r>
            <a:r>
              <a:rPr lang="en-US" sz="2000" b="1" spc="-15" dirty="0">
                <a:solidFill>
                  <a:srgbClr val="000000"/>
                </a:solidFill>
                <a:latin typeface="Times New Roman" panose="02020603050405020304" pitchFamily="18" charset="0"/>
                <a:cs typeface="Times New Roman" panose="02020603050405020304" pitchFamily="18" charset="0"/>
              </a:rPr>
              <a:t>. The failed units are rejected.</a:t>
            </a:r>
            <a:endParaRPr lang="en-IN" sz="2000" b="1" spc="-15" dirty="0">
              <a:solidFill>
                <a:srgbClr val="000000"/>
              </a:solidFill>
              <a:latin typeface="Times New Roman" panose="02020603050405020304" pitchFamily="18" charset="0"/>
              <a:cs typeface="Times New Roman" panose="02020603050405020304" pitchFamily="18" charset="0"/>
            </a:endParaRPr>
          </a:p>
          <a:p>
            <a:pPr marL="0" marR="91440" indent="0" algn="just">
              <a:lnSpc>
                <a:spcPct val="113000"/>
              </a:lnSpc>
              <a:spcBef>
                <a:spcPts val="360"/>
              </a:spcBef>
              <a:buNone/>
            </a:pPr>
            <a:r>
              <a:rPr lang="en-US" sz="2000" b="1" i="1" spc="-30" dirty="0">
                <a:solidFill>
                  <a:srgbClr val="0070C0"/>
                </a:solidFill>
                <a:latin typeface="Times New Roman" panose="02020603050405020304" pitchFamily="18" charset="0"/>
                <a:cs typeface="Times New Roman" panose="02020603050405020304" pitchFamily="18" charset="0"/>
              </a:rPr>
              <a:t>e. Mechanical shock test:</a:t>
            </a:r>
          </a:p>
          <a:p>
            <a:pPr marL="0" indent="0">
              <a:buNone/>
            </a:pPr>
            <a:r>
              <a:rPr lang="en-US" sz="2000" b="1" spc="-15" dirty="0">
                <a:latin typeface="Times New Roman" panose="02020603050405020304" pitchFamily="18" charset="0"/>
                <a:cs typeface="Times New Roman" panose="02020603050405020304" pitchFamily="18" charset="0"/>
              </a:rPr>
              <a:t>	Also </a:t>
            </a:r>
            <a:r>
              <a:rPr lang="en-US" sz="2000" b="1" spc="-15" dirty="0">
                <a:solidFill>
                  <a:srgbClr val="FF0000"/>
                </a:solidFill>
                <a:latin typeface="Times New Roman" panose="02020603050405020304" pitchFamily="18" charset="0"/>
                <a:cs typeface="Times New Roman" panose="02020603050405020304" pitchFamily="18" charset="0"/>
              </a:rPr>
              <a:t>for packaging</a:t>
            </a:r>
            <a:r>
              <a:rPr lang="en-US" sz="2000" b="1" spc="-15" dirty="0">
                <a:latin typeface="Times New Roman" panose="02020603050405020304" pitchFamily="18" charset="0"/>
                <a:cs typeface="Times New Roman" panose="02020603050405020304" pitchFamily="18" charset="0"/>
              </a:rPr>
              <a:t>, this lest is </a:t>
            </a:r>
            <a:r>
              <a:rPr lang="en-US" sz="2000" b="1" spc="-15" dirty="0">
                <a:solidFill>
                  <a:srgbClr val="FF0000"/>
                </a:solidFill>
                <a:latin typeface="Times New Roman" panose="02020603050405020304" pitchFamily="18" charset="0"/>
                <a:cs typeface="Times New Roman" panose="02020603050405020304" pitchFamily="18" charset="0"/>
              </a:rPr>
              <a:t>performed by dropping the units from a specified height </a:t>
            </a:r>
            <a:r>
              <a:rPr lang="en-US" sz="2000" b="1" spc="-15" dirty="0">
                <a:latin typeface="Times New Roman" panose="02020603050405020304" pitchFamily="18" charset="0"/>
                <a:cs typeface="Times New Roman" panose="02020603050405020304" pitchFamily="18" charset="0"/>
              </a:rPr>
              <a:t>that varies from </a:t>
            </a:r>
            <a:r>
              <a:rPr lang="en-US" sz="2000" b="1" spc="-15" dirty="0">
                <a:solidFill>
                  <a:srgbClr val="FF0000"/>
                </a:solidFill>
                <a:latin typeface="Times New Roman" panose="02020603050405020304" pitchFamily="18" charset="0"/>
                <a:cs typeface="Times New Roman" panose="02020603050405020304" pitchFamily="18" charset="0"/>
              </a:rPr>
              <a:t>3 to 10 m</a:t>
            </a:r>
            <a:r>
              <a:rPr lang="en-US" sz="2000" b="1" spc="-15" dirty="0">
                <a:latin typeface="Times New Roman" panose="02020603050405020304" pitchFamily="18" charset="0"/>
                <a:cs typeface="Times New Roman" panose="02020603050405020304" pitchFamily="18" charset="0"/>
              </a:rPr>
              <a:t>. Alternately. the unit as </a:t>
            </a:r>
            <a:r>
              <a:rPr lang="en-US" sz="2000" b="1" spc="-15" dirty="0">
                <a:solidFill>
                  <a:srgbClr val="FF0000"/>
                </a:solidFill>
                <a:latin typeface="Times New Roman" panose="02020603050405020304" pitchFamily="18" charset="0"/>
                <a:cs typeface="Times New Roman" panose="02020603050405020304" pitchFamily="18" charset="0"/>
              </a:rPr>
              <a:t>shaken by attaching it to a shaking table </a:t>
            </a:r>
            <a:r>
              <a:rPr lang="en-US" sz="2000" b="1" spc="-15" dirty="0">
                <a:latin typeface="Times New Roman" panose="02020603050405020304" pitchFamily="18" charset="0"/>
                <a:cs typeface="Times New Roman" panose="02020603050405020304" pitchFamily="18" charset="0"/>
              </a:rPr>
              <a:t>for a </a:t>
            </a:r>
            <a:r>
              <a:rPr lang="en-US" sz="2000" b="1" spc="-15" dirty="0">
                <a:solidFill>
                  <a:srgbClr val="FF0000"/>
                </a:solidFill>
                <a:latin typeface="Times New Roman" panose="02020603050405020304" pitchFamily="18" charset="0"/>
                <a:cs typeface="Times New Roman" panose="02020603050405020304" pitchFamily="18" charset="0"/>
              </a:rPr>
              <a:t>specified period </a:t>
            </a:r>
            <a:r>
              <a:rPr lang="en-US" sz="2000" b="1" spc="-15" dirty="0">
                <a:latin typeface="Times New Roman" panose="02020603050405020304" pitchFamily="18" charset="0"/>
                <a:cs typeface="Times New Roman" panose="02020603050405020304" pitchFamily="18" charset="0"/>
              </a:rPr>
              <a:t>of time.</a:t>
            </a:r>
            <a:endParaRPr lang="en-IN" sz="2000" b="1" spc="-15"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8636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36C30-D632-48EE-899E-BEFF6A9D13E6}"/>
              </a:ext>
            </a:extLst>
          </p:cNvPr>
          <p:cNvSpPr>
            <a:spLocks noGrp="1"/>
          </p:cNvSpPr>
          <p:nvPr>
            <p:ph idx="1"/>
          </p:nvPr>
        </p:nvSpPr>
        <p:spPr>
          <a:xfrm>
            <a:off x="301841" y="62144"/>
            <a:ext cx="11790632" cy="6649374"/>
          </a:xfrm>
        </p:spPr>
        <p:txBody>
          <a:bodyPr>
            <a:normAutofit/>
          </a:bodyPr>
          <a:lstStyle/>
          <a:p>
            <a:pPr marR="91440" indent="0" algn="just">
              <a:lnSpc>
                <a:spcPct val="111000"/>
              </a:lnSpc>
              <a:buNone/>
            </a:pP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has already been mentioned, </a:t>
            </a:r>
          </a:p>
          <a:p>
            <a:pPr marR="91440" indent="0" algn="just">
              <a:lnSpc>
                <a:spcPct val="111000"/>
              </a:lnSpc>
              <a:buNone/>
            </a:pPr>
            <a:r>
              <a:rPr lang="en-US" sz="2000" b="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Real time operational test for reliability is difficult to </a:t>
            </a:r>
            <a:r>
              <a:rPr lang="en-US" sz="2000" b="1" spc="-3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perform</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so that accelerated ageing </a:t>
            </a:r>
            <a:r>
              <a:rPr lang="en-US" sz="2000" b="1" i="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test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has been proposed.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test should simulate the real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ageing peace in a much shorter time. High stress is imposed on the sensors  and results from such test </a:t>
            </a:r>
            <a:r>
              <a:rPr lang="en-US" sz="2000" b="1" spc="-5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are used to predict the performance in the normally stressed condition. </a:t>
            </a:r>
          </a:p>
          <a:p>
            <a:pPr marR="91440" indent="0" algn="just">
              <a:lnSpc>
                <a:spcPct val="111000"/>
              </a:lnSpc>
              <a:buNone/>
            </a:pPr>
            <a:r>
              <a:rPr lang="en-US" sz="2000" b="1" spc="-5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results should be interpreted</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a:t>
            </a:r>
          </a:p>
          <a:p>
            <a:pPr marR="91440" indent="0" algn="just">
              <a:lnSpc>
                <a:spcPct val="111000"/>
              </a:lnSpc>
              <a:buNone/>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spc="-35"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True accelerated ageing. </a:t>
            </a:r>
          </a:p>
          <a:p>
            <a:pPr marR="91440" indent="0" algn="just">
              <a:lnSpc>
                <a:spcPct val="111000"/>
              </a:lnSpc>
              <a:buNone/>
            </a:pPr>
            <a:r>
              <a:rPr lang="en-US" sz="2000" b="1" spc="-8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(ii)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Valid extrapolation to obtain expected performance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under normal conditions.</a:t>
            </a:r>
          </a:p>
          <a:p>
            <a:pPr marR="91440" indent="0" algn="just">
              <a:lnSpc>
                <a:spcPct val="111000"/>
              </a:lnSpc>
              <a:buNone/>
            </a:pP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(iii) </a:t>
            </a:r>
            <a:r>
              <a:rPr lang="en-US" sz="2000" b="1" spc="-4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etermining the acceleration factor for the scaling. </a:t>
            </a:r>
          </a:p>
          <a:p>
            <a:pPr marR="91440" indent="0" algn="just">
              <a:lnSpc>
                <a:spcPct val="111000"/>
              </a:lnSpc>
              <a:buNone/>
            </a:pP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that is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how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many hours of normal operation correspond to 1 hour of accelerated operation</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lnSpc>
                <a:spcPct val="111000"/>
              </a:lnSpc>
              <a:buNone/>
            </a:pP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Appropriate models have been developed for the purpose and failures with respect  to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specified parameters such as leakage current. Temperature, and so forth are predicted.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360"/>
              </a:spcBef>
              <a:buNone/>
            </a:pPr>
            <a:r>
              <a:rPr lang="en-US" sz="2000" b="1" spc="-35"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OPTICAL CHARACTERIZATION:</a:t>
            </a:r>
            <a:endParaRPr lang="en-IN" sz="2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91440" indent="0">
              <a:lnSpc>
                <a:spcPct val="110000"/>
              </a:lnSpc>
              <a:spcBef>
                <a:spcPts val="360"/>
              </a:spcBef>
              <a:spcAft>
                <a:spcPts val="0"/>
              </a:spcAft>
              <a:buNone/>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It a usually done by ascertaining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absorption coefficient, refractive index, reflectivity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the like.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Here, again the consideration of the individual merit comes in.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28133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0237" y="764806"/>
            <a:ext cx="9072979" cy="1120820"/>
          </a:xfrm>
          <a:prstGeom prst="rect">
            <a:avLst/>
          </a:prstGeom>
        </p:spPr>
        <p:txBody>
          <a:bodyPr vert="horz" wrap="square" lIns="0" tIns="12700" rIns="0" bIns="0" rtlCol="0" anchor="ctr">
            <a:spAutoFit/>
          </a:bodyPr>
          <a:lstStyle/>
          <a:p>
            <a:pPr marL="12700">
              <a:lnSpc>
                <a:spcPct val="100000"/>
              </a:lnSpc>
              <a:spcBef>
                <a:spcPts val="100"/>
              </a:spcBef>
              <a:tabLst>
                <a:tab pos="865505" algn="l"/>
              </a:tabLst>
            </a:pPr>
            <a:br>
              <a:rPr lang="en-IN" spc="125" dirty="0"/>
            </a:br>
            <a:r>
              <a:rPr lang="en-IN" sz="2800" spc="125" dirty="0">
                <a:solidFill>
                  <a:srgbClr val="FF0000"/>
                </a:solidFill>
                <a:latin typeface="Times New Roman" panose="02020603050405020304" pitchFamily="18" charset="0"/>
                <a:cs typeface="Times New Roman" panose="02020603050405020304" pitchFamily="18" charset="0"/>
              </a:rPr>
              <a:t>No </a:t>
            </a:r>
            <a:r>
              <a:rPr lang="en-IN" sz="2800" spc="-80" dirty="0">
                <a:solidFill>
                  <a:srgbClr val="FF0000"/>
                </a:solidFill>
                <a:latin typeface="Times New Roman" panose="02020603050405020304" pitchFamily="18" charset="0"/>
                <a:cs typeface="Times New Roman" panose="02020603050405020304" pitchFamily="18" charset="0"/>
              </a:rPr>
              <a:t>Measurement</a:t>
            </a:r>
            <a:r>
              <a:rPr lang="en-IN" sz="2800" spc="-30" dirty="0">
                <a:solidFill>
                  <a:srgbClr val="FF0000"/>
                </a:solidFill>
                <a:latin typeface="Times New Roman" panose="02020603050405020304" pitchFamily="18" charset="0"/>
                <a:cs typeface="Times New Roman" panose="02020603050405020304" pitchFamily="18" charset="0"/>
              </a:rPr>
              <a:t> </a:t>
            </a:r>
            <a:r>
              <a:rPr lang="en-IN" sz="2800" spc="-165" dirty="0">
                <a:solidFill>
                  <a:srgbClr val="FF0000"/>
                </a:solidFill>
                <a:latin typeface="Times New Roman" panose="02020603050405020304" pitchFamily="18" charset="0"/>
                <a:cs typeface="Times New Roman" panose="02020603050405020304" pitchFamily="18" charset="0"/>
              </a:rPr>
              <a:t>is</a:t>
            </a:r>
            <a:r>
              <a:rPr lang="en-IN" sz="2800" spc="-30" dirty="0">
                <a:solidFill>
                  <a:srgbClr val="FF0000"/>
                </a:solidFill>
                <a:latin typeface="Times New Roman" panose="02020603050405020304" pitchFamily="18" charset="0"/>
                <a:cs typeface="Times New Roman" panose="02020603050405020304" pitchFamily="18" charset="0"/>
              </a:rPr>
              <a:t> </a:t>
            </a:r>
            <a:r>
              <a:rPr lang="en-IN" sz="2800" spc="-140" dirty="0">
                <a:solidFill>
                  <a:srgbClr val="FF0000"/>
                </a:solidFill>
                <a:latin typeface="Times New Roman" panose="02020603050405020304" pitchFamily="18" charset="0"/>
                <a:cs typeface="Times New Roman" panose="02020603050405020304" pitchFamily="18" charset="0"/>
              </a:rPr>
              <a:t>Accurate!</a:t>
            </a:r>
            <a:endParaRPr sz="2800" dirty="0">
              <a:solidFill>
                <a:srgbClr val="FF0000"/>
              </a:solidFill>
              <a:latin typeface="Times New Roman" panose="02020603050405020304" pitchFamily="18" charset="0"/>
              <a:cs typeface="Times New Roman" panose="02020603050405020304" pitchFamily="18" charset="0"/>
            </a:endParaRPr>
          </a:p>
        </p:txBody>
      </p:sp>
      <p:sp>
        <p:nvSpPr>
          <p:cNvPr id="6" name="object 6"/>
          <p:cNvSpPr txBox="1">
            <a:spLocks noGrp="1"/>
          </p:cNvSpPr>
          <p:nvPr>
            <p:ph type="body" idx="1"/>
          </p:nvPr>
        </p:nvSpPr>
        <p:spPr>
          <a:xfrm>
            <a:off x="294442" y="2452454"/>
            <a:ext cx="11603115" cy="3363741"/>
          </a:xfrm>
          <a:prstGeom prst="rect">
            <a:avLst/>
          </a:prstGeom>
        </p:spPr>
        <p:txBody>
          <a:bodyPr vert="horz" wrap="square" lIns="0" tIns="107950" rIns="0" bIns="0" rtlCol="0">
            <a:spAutoFit/>
          </a:bodyPr>
          <a:lstStyle/>
          <a:p>
            <a:pPr marL="23495">
              <a:lnSpc>
                <a:spcPct val="100000"/>
              </a:lnSpc>
              <a:spcBef>
                <a:spcPts val="850"/>
              </a:spcBef>
            </a:pPr>
            <a:r>
              <a:rPr spc="10" dirty="0">
                <a:latin typeface="Times New Roman" panose="02020603050405020304" pitchFamily="18" charset="0"/>
                <a:cs typeface="Times New Roman" panose="02020603050405020304" pitchFamily="18" charset="0"/>
              </a:rPr>
              <a:t>Errors</a:t>
            </a:r>
            <a:r>
              <a:rPr spc="-15" dirty="0">
                <a:latin typeface="Times New Roman" panose="02020603050405020304" pitchFamily="18" charset="0"/>
                <a:cs typeface="Times New Roman" panose="02020603050405020304" pitchFamily="18" charset="0"/>
              </a:rPr>
              <a:t> </a:t>
            </a:r>
            <a:r>
              <a:rPr spc="-40" dirty="0">
                <a:latin typeface="Times New Roman" panose="02020603050405020304" pitchFamily="18" charset="0"/>
                <a:cs typeface="Times New Roman" panose="02020603050405020304" pitchFamily="18" charset="0"/>
              </a:rPr>
              <a:t>occur</a:t>
            </a:r>
            <a:r>
              <a:rPr spc="-20" dirty="0">
                <a:latin typeface="Times New Roman" panose="02020603050405020304" pitchFamily="18" charset="0"/>
                <a:cs typeface="Times New Roman" panose="02020603050405020304" pitchFamily="18" charset="0"/>
              </a:rPr>
              <a:t> </a:t>
            </a:r>
            <a:r>
              <a:rPr spc="-65" dirty="0">
                <a:latin typeface="Times New Roman" panose="02020603050405020304" pitchFamily="18" charset="0"/>
                <a:cs typeface="Times New Roman" panose="02020603050405020304" pitchFamily="18" charset="0"/>
              </a:rPr>
              <a:t>because</a:t>
            </a:r>
            <a:r>
              <a:rPr spc="-20" dirty="0">
                <a:latin typeface="Times New Roman" panose="02020603050405020304" pitchFamily="18" charset="0"/>
                <a:cs typeface="Times New Roman" panose="02020603050405020304" pitchFamily="18" charset="0"/>
              </a:rPr>
              <a:t> </a:t>
            </a:r>
            <a:r>
              <a:rPr spc="-65" dirty="0">
                <a:latin typeface="Times New Roman" panose="02020603050405020304" pitchFamily="18" charset="0"/>
                <a:cs typeface="Times New Roman" panose="02020603050405020304" pitchFamily="18" charset="0"/>
              </a:rPr>
              <a:t>of</a:t>
            </a:r>
            <a:r>
              <a:rPr lang="en-IN" spc="-65" dirty="0">
                <a:latin typeface="Times New Roman" panose="02020603050405020304" pitchFamily="18" charset="0"/>
                <a:cs typeface="Times New Roman" panose="02020603050405020304" pitchFamily="18" charset="0"/>
              </a:rPr>
              <a:t>:</a:t>
            </a:r>
            <a:endParaRPr spc="-65" dirty="0">
              <a:latin typeface="Times New Roman" panose="02020603050405020304" pitchFamily="18" charset="0"/>
              <a:cs typeface="Times New Roman" panose="02020603050405020304" pitchFamily="18" charset="0"/>
            </a:endParaRPr>
          </a:p>
          <a:p>
            <a:pPr marL="690880" indent="-307340">
              <a:lnSpc>
                <a:spcPct val="100000"/>
              </a:lnSpc>
              <a:spcBef>
                <a:spcPts val="650"/>
              </a:spcBef>
              <a:buAutoNum type="arabicPeriod"/>
              <a:tabLst>
                <a:tab pos="692150" algn="l"/>
              </a:tabLst>
            </a:pPr>
            <a:r>
              <a:rPr sz="2600" spc="-85" dirty="0">
                <a:latin typeface="Times New Roman" panose="02020603050405020304" pitchFamily="18" charset="0"/>
                <a:cs typeface="Times New Roman" panose="02020603050405020304" pitchFamily="18" charset="0"/>
              </a:rPr>
              <a:t>Parallax</a:t>
            </a:r>
            <a:r>
              <a:rPr sz="2600" spc="5" dirty="0">
                <a:latin typeface="Times New Roman" panose="02020603050405020304" pitchFamily="18" charset="0"/>
                <a:cs typeface="Times New Roman" panose="02020603050405020304" pitchFamily="18" charset="0"/>
              </a:rPr>
              <a:t> </a:t>
            </a:r>
            <a:r>
              <a:rPr sz="2600" spc="-15" dirty="0">
                <a:latin typeface="Times New Roman" panose="02020603050405020304" pitchFamily="18" charset="0"/>
                <a:cs typeface="Times New Roman" panose="02020603050405020304" pitchFamily="18" charset="0"/>
              </a:rPr>
              <a:t>error</a:t>
            </a:r>
            <a:r>
              <a:rPr sz="2600" spc="-5" dirty="0">
                <a:latin typeface="Times New Roman" panose="02020603050405020304" pitchFamily="18" charset="0"/>
                <a:cs typeface="Times New Roman" panose="02020603050405020304" pitchFamily="18" charset="0"/>
              </a:rPr>
              <a:t> </a:t>
            </a:r>
            <a:r>
              <a:rPr sz="2600" spc="-65" dirty="0">
                <a:latin typeface="Times New Roman" panose="02020603050405020304" pitchFamily="18" charset="0"/>
                <a:cs typeface="Times New Roman" panose="02020603050405020304" pitchFamily="18" charset="0"/>
              </a:rPr>
              <a:t>(incorrectly</a:t>
            </a:r>
            <a:r>
              <a:rPr sz="2600" spc="-10" dirty="0">
                <a:latin typeface="Times New Roman" panose="02020603050405020304" pitchFamily="18" charset="0"/>
                <a:cs typeface="Times New Roman" panose="02020603050405020304" pitchFamily="18" charset="0"/>
              </a:rPr>
              <a:t> </a:t>
            </a:r>
            <a:r>
              <a:rPr sz="2600" spc="-65" dirty="0">
                <a:latin typeface="Times New Roman" panose="02020603050405020304" pitchFamily="18" charset="0"/>
                <a:cs typeface="Times New Roman" panose="02020603050405020304" pitchFamily="18" charset="0"/>
              </a:rPr>
              <a:t>sighting</a:t>
            </a:r>
            <a:r>
              <a:rPr sz="2600" dirty="0">
                <a:latin typeface="Times New Roman" panose="02020603050405020304" pitchFamily="18" charset="0"/>
                <a:cs typeface="Times New Roman" panose="02020603050405020304" pitchFamily="18" charset="0"/>
              </a:rPr>
              <a:t> </a:t>
            </a:r>
            <a:r>
              <a:rPr sz="2600" spc="-5" dirty="0">
                <a:latin typeface="Times New Roman" panose="02020603050405020304" pitchFamily="18" charset="0"/>
                <a:cs typeface="Times New Roman" panose="02020603050405020304" pitchFamily="18" charset="0"/>
              </a:rPr>
              <a:t>the</a:t>
            </a:r>
            <a:r>
              <a:rPr sz="2600" spc="-15" dirty="0">
                <a:latin typeface="Times New Roman" panose="02020603050405020304" pitchFamily="18" charset="0"/>
                <a:cs typeface="Times New Roman" panose="02020603050405020304" pitchFamily="18" charset="0"/>
              </a:rPr>
              <a:t> </a:t>
            </a:r>
            <a:r>
              <a:rPr sz="2600" spc="-50" dirty="0">
                <a:latin typeface="Times New Roman" panose="02020603050405020304" pitchFamily="18" charset="0"/>
                <a:cs typeface="Times New Roman" panose="02020603050405020304" pitchFamily="18" charset="0"/>
              </a:rPr>
              <a:t>measurement).</a:t>
            </a:r>
            <a:endParaRPr sz="2600" dirty="0">
              <a:latin typeface="Times New Roman" panose="02020603050405020304" pitchFamily="18" charset="0"/>
              <a:cs typeface="Times New Roman" panose="02020603050405020304" pitchFamily="18" charset="0"/>
            </a:endParaRPr>
          </a:p>
          <a:p>
            <a:pPr marL="690880" indent="-307340">
              <a:lnSpc>
                <a:spcPct val="100000"/>
              </a:lnSpc>
              <a:spcBef>
                <a:spcPts val="640"/>
              </a:spcBef>
              <a:buAutoNum type="arabicPeriod"/>
              <a:tabLst>
                <a:tab pos="692150" algn="l"/>
              </a:tabLst>
            </a:pPr>
            <a:r>
              <a:rPr sz="2600" spc="-55" dirty="0">
                <a:latin typeface="Times New Roman" panose="02020603050405020304" pitchFamily="18" charset="0"/>
                <a:cs typeface="Times New Roman" panose="02020603050405020304" pitchFamily="18" charset="0"/>
              </a:rPr>
              <a:t>Calibration</a:t>
            </a:r>
            <a:r>
              <a:rPr sz="2600" spc="5" dirty="0">
                <a:latin typeface="Times New Roman" panose="02020603050405020304" pitchFamily="18" charset="0"/>
                <a:cs typeface="Times New Roman" panose="02020603050405020304" pitchFamily="18" charset="0"/>
              </a:rPr>
              <a:t> </a:t>
            </a:r>
            <a:r>
              <a:rPr sz="2600" spc="-15" dirty="0">
                <a:latin typeface="Times New Roman" panose="02020603050405020304" pitchFamily="18" charset="0"/>
                <a:cs typeface="Times New Roman" panose="02020603050405020304" pitchFamily="18" charset="0"/>
              </a:rPr>
              <a:t>error</a:t>
            </a:r>
            <a:r>
              <a:rPr sz="2600" spc="-5" dirty="0">
                <a:latin typeface="Times New Roman" panose="02020603050405020304" pitchFamily="18" charset="0"/>
                <a:cs typeface="Times New Roman" panose="02020603050405020304" pitchFamily="18" charset="0"/>
              </a:rPr>
              <a:t> </a:t>
            </a:r>
            <a:r>
              <a:rPr sz="2600" spc="-90" dirty="0">
                <a:latin typeface="Times New Roman" panose="02020603050405020304" pitchFamily="18" charset="0"/>
                <a:cs typeface="Times New Roman" panose="02020603050405020304" pitchFamily="18" charset="0"/>
              </a:rPr>
              <a:t>(if</a:t>
            </a:r>
            <a:r>
              <a:rPr sz="2600" dirty="0">
                <a:latin typeface="Times New Roman" panose="02020603050405020304" pitchFamily="18" charset="0"/>
                <a:cs typeface="Times New Roman" panose="02020603050405020304" pitchFamily="18" charset="0"/>
              </a:rPr>
              <a:t> </a:t>
            </a:r>
            <a:r>
              <a:rPr sz="2600" spc="-10" dirty="0">
                <a:latin typeface="Times New Roman" panose="02020603050405020304" pitchFamily="18" charset="0"/>
                <a:cs typeface="Times New Roman" panose="02020603050405020304" pitchFamily="18" charset="0"/>
              </a:rPr>
              <a:t>the</a:t>
            </a:r>
            <a:r>
              <a:rPr sz="2600" dirty="0">
                <a:latin typeface="Times New Roman" panose="02020603050405020304" pitchFamily="18" charset="0"/>
                <a:cs typeface="Times New Roman" panose="02020603050405020304" pitchFamily="18" charset="0"/>
              </a:rPr>
              <a:t> </a:t>
            </a:r>
            <a:r>
              <a:rPr sz="2600" spc="-95" dirty="0">
                <a:latin typeface="Times New Roman" panose="02020603050405020304" pitchFamily="18" charset="0"/>
                <a:cs typeface="Times New Roman" panose="02020603050405020304" pitchFamily="18" charset="0"/>
              </a:rPr>
              <a:t>scale</a:t>
            </a:r>
            <a:r>
              <a:rPr sz="2600" dirty="0">
                <a:latin typeface="Times New Roman" panose="02020603050405020304" pitchFamily="18" charset="0"/>
                <a:cs typeface="Times New Roman" panose="02020603050405020304" pitchFamily="18" charset="0"/>
              </a:rPr>
              <a:t> </a:t>
            </a:r>
            <a:r>
              <a:rPr sz="2600" spc="-100" dirty="0">
                <a:latin typeface="Times New Roman" panose="02020603050405020304" pitchFamily="18" charset="0"/>
                <a:cs typeface="Times New Roman" panose="02020603050405020304" pitchFamily="18" charset="0"/>
              </a:rPr>
              <a:t>is</a:t>
            </a:r>
            <a:r>
              <a:rPr sz="2600"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not</a:t>
            </a:r>
            <a:r>
              <a:rPr sz="2600" dirty="0">
                <a:latin typeface="Times New Roman" panose="02020603050405020304" pitchFamily="18" charset="0"/>
                <a:cs typeface="Times New Roman" panose="02020603050405020304" pitchFamily="18" charset="0"/>
              </a:rPr>
              <a:t> </a:t>
            </a:r>
            <a:r>
              <a:rPr sz="2600" spc="-80" dirty="0">
                <a:latin typeface="Times New Roman" panose="02020603050405020304" pitchFamily="18" charset="0"/>
                <a:cs typeface="Times New Roman" panose="02020603050405020304" pitchFamily="18" charset="0"/>
              </a:rPr>
              <a:t>accurately</a:t>
            </a:r>
            <a:r>
              <a:rPr sz="2600" dirty="0">
                <a:latin typeface="Times New Roman" panose="02020603050405020304" pitchFamily="18" charset="0"/>
                <a:cs typeface="Times New Roman" panose="02020603050405020304" pitchFamily="18" charset="0"/>
              </a:rPr>
              <a:t> </a:t>
            </a:r>
            <a:r>
              <a:rPr sz="2600" spc="-60" dirty="0">
                <a:latin typeface="Times New Roman" panose="02020603050405020304" pitchFamily="18" charset="0"/>
                <a:cs typeface="Times New Roman" panose="02020603050405020304" pitchFamily="18" charset="0"/>
              </a:rPr>
              <a:t>drawn).</a:t>
            </a:r>
            <a:endParaRPr sz="2600" dirty="0">
              <a:latin typeface="Times New Roman" panose="02020603050405020304" pitchFamily="18" charset="0"/>
              <a:cs typeface="Times New Roman" panose="02020603050405020304" pitchFamily="18" charset="0"/>
            </a:endParaRPr>
          </a:p>
          <a:p>
            <a:pPr marL="669925" marR="598805" indent="-285750">
              <a:lnSpc>
                <a:spcPct val="100000"/>
              </a:lnSpc>
              <a:spcBef>
                <a:spcPts val="650"/>
              </a:spcBef>
              <a:buAutoNum type="arabicPeriod"/>
              <a:tabLst>
                <a:tab pos="692150" algn="l"/>
              </a:tabLst>
            </a:pPr>
            <a:r>
              <a:rPr sz="2600" spc="15" dirty="0">
                <a:latin typeface="Times New Roman" panose="02020603050405020304" pitchFamily="18" charset="0"/>
                <a:cs typeface="Times New Roman" panose="02020603050405020304" pitchFamily="18" charset="0"/>
              </a:rPr>
              <a:t>Zero</a:t>
            </a:r>
            <a:r>
              <a:rPr sz="2600" spc="-5" dirty="0">
                <a:latin typeface="Times New Roman" panose="02020603050405020304" pitchFamily="18" charset="0"/>
                <a:cs typeface="Times New Roman" panose="02020603050405020304" pitchFamily="18" charset="0"/>
              </a:rPr>
              <a:t> </a:t>
            </a:r>
            <a:r>
              <a:rPr sz="2600" spc="-15" dirty="0">
                <a:latin typeface="Times New Roman" panose="02020603050405020304" pitchFamily="18" charset="0"/>
                <a:cs typeface="Times New Roman" panose="02020603050405020304" pitchFamily="18" charset="0"/>
              </a:rPr>
              <a:t>error</a:t>
            </a:r>
            <a:r>
              <a:rPr sz="2600" dirty="0">
                <a:latin typeface="Times New Roman" panose="02020603050405020304" pitchFamily="18" charset="0"/>
                <a:cs typeface="Times New Roman" panose="02020603050405020304" pitchFamily="18" charset="0"/>
              </a:rPr>
              <a:t> </a:t>
            </a:r>
            <a:r>
              <a:rPr sz="2600" spc="-95" dirty="0">
                <a:latin typeface="Times New Roman" panose="02020603050405020304" pitchFamily="18" charset="0"/>
                <a:cs typeface="Times New Roman" panose="02020603050405020304" pitchFamily="18" charset="0"/>
              </a:rPr>
              <a:t>(if</a:t>
            </a:r>
            <a:r>
              <a:rPr sz="2600" dirty="0">
                <a:latin typeface="Times New Roman" panose="02020603050405020304" pitchFamily="18" charset="0"/>
                <a:cs typeface="Times New Roman" panose="02020603050405020304" pitchFamily="18" charset="0"/>
              </a:rPr>
              <a:t> </a:t>
            </a:r>
            <a:r>
              <a:rPr sz="2600" spc="-5" dirty="0">
                <a:latin typeface="Times New Roman" panose="02020603050405020304" pitchFamily="18" charset="0"/>
                <a:cs typeface="Times New Roman" panose="02020603050405020304" pitchFamily="18" charset="0"/>
              </a:rPr>
              <a:t>the </a:t>
            </a:r>
            <a:r>
              <a:rPr sz="2600" spc="-75" dirty="0">
                <a:latin typeface="Times New Roman" panose="02020603050405020304" pitchFamily="18" charset="0"/>
                <a:cs typeface="Times New Roman" panose="02020603050405020304" pitchFamily="18" charset="0"/>
              </a:rPr>
              <a:t>device</a:t>
            </a:r>
            <a:r>
              <a:rPr sz="2600" spc="-5" dirty="0">
                <a:latin typeface="Times New Roman" panose="02020603050405020304" pitchFamily="18" charset="0"/>
                <a:cs typeface="Times New Roman" panose="02020603050405020304" pitchFamily="18" charset="0"/>
              </a:rPr>
              <a:t> </a:t>
            </a:r>
            <a:r>
              <a:rPr sz="2600" spc="-55" dirty="0">
                <a:latin typeface="Times New Roman" panose="02020603050405020304" pitchFamily="18" charset="0"/>
                <a:cs typeface="Times New Roman" panose="02020603050405020304" pitchFamily="18" charset="0"/>
              </a:rPr>
              <a:t>doesn’t</a:t>
            </a:r>
            <a:r>
              <a:rPr sz="2600" spc="5" dirty="0">
                <a:latin typeface="Times New Roman" panose="02020603050405020304" pitchFamily="18" charset="0"/>
                <a:cs typeface="Times New Roman" panose="02020603050405020304" pitchFamily="18" charset="0"/>
              </a:rPr>
              <a:t> </a:t>
            </a:r>
            <a:r>
              <a:rPr sz="2600" spc="-60" dirty="0">
                <a:latin typeface="Times New Roman" panose="02020603050405020304" pitchFamily="18" charset="0"/>
                <a:cs typeface="Times New Roman" panose="02020603050405020304" pitchFamily="18" charset="0"/>
              </a:rPr>
              <a:t>have</a:t>
            </a:r>
            <a:r>
              <a:rPr sz="2600" spc="-15" dirty="0">
                <a:latin typeface="Times New Roman" panose="02020603050405020304" pitchFamily="18" charset="0"/>
                <a:cs typeface="Times New Roman" panose="02020603050405020304" pitchFamily="18" charset="0"/>
              </a:rPr>
              <a:t> </a:t>
            </a:r>
            <a:r>
              <a:rPr sz="2600" spc="-100" dirty="0">
                <a:latin typeface="Times New Roman" panose="02020603050405020304" pitchFamily="18" charset="0"/>
                <a:cs typeface="Times New Roman" panose="02020603050405020304" pitchFamily="18" charset="0"/>
              </a:rPr>
              <a:t>a</a:t>
            </a:r>
            <a:r>
              <a:rPr sz="2600" spc="5"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zero</a:t>
            </a:r>
            <a:r>
              <a:rPr sz="2600" dirty="0">
                <a:latin typeface="Times New Roman" panose="02020603050405020304" pitchFamily="18" charset="0"/>
                <a:cs typeface="Times New Roman" panose="02020603050405020304" pitchFamily="18" charset="0"/>
              </a:rPr>
              <a:t> </a:t>
            </a:r>
            <a:r>
              <a:rPr sz="2600" spc="10" dirty="0">
                <a:latin typeface="Times New Roman" panose="02020603050405020304" pitchFamily="18" charset="0"/>
                <a:cs typeface="Times New Roman" panose="02020603050405020304" pitchFamily="18" charset="0"/>
              </a:rPr>
              <a:t>or</a:t>
            </a:r>
            <a:r>
              <a:rPr sz="2600" spc="-10" dirty="0">
                <a:latin typeface="Times New Roman" panose="02020603050405020304" pitchFamily="18" charset="0"/>
                <a:cs typeface="Times New Roman" panose="02020603050405020304" pitchFamily="18" charset="0"/>
              </a:rPr>
              <a:t> </a:t>
            </a:r>
            <a:r>
              <a:rPr sz="2600" spc="-90" dirty="0">
                <a:latin typeface="Times New Roman" panose="02020603050405020304" pitchFamily="18" charset="0"/>
                <a:cs typeface="Times New Roman" panose="02020603050405020304" pitchFamily="18" charset="0"/>
              </a:rPr>
              <a:t>isn’t </a:t>
            </a:r>
            <a:r>
              <a:rPr sz="2600" spc="-635" dirty="0">
                <a:latin typeface="Times New Roman" panose="02020603050405020304" pitchFamily="18" charset="0"/>
                <a:cs typeface="Times New Roman" panose="02020603050405020304" pitchFamily="18" charset="0"/>
              </a:rPr>
              <a:t> </a:t>
            </a:r>
            <a:r>
              <a:rPr sz="2600" spc="-60" dirty="0">
                <a:latin typeface="Times New Roman" panose="02020603050405020304" pitchFamily="18" charset="0"/>
                <a:cs typeface="Times New Roman" panose="02020603050405020304" pitchFamily="18" charset="0"/>
              </a:rPr>
              <a:t>correctly</a:t>
            </a:r>
            <a:r>
              <a:rPr sz="2600" spc="-10" dirty="0">
                <a:latin typeface="Times New Roman" panose="02020603050405020304" pitchFamily="18" charset="0"/>
                <a:cs typeface="Times New Roman" panose="02020603050405020304" pitchFamily="18" charset="0"/>
              </a:rPr>
              <a:t> </a:t>
            </a:r>
            <a:r>
              <a:rPr sz="2600" spc="-40" dirty="0">
                <a:latin typeface="Times New Roman" panose="02020603050405020304" pitchFamily="18" charset="0"/>
                <a:cs typeface="Times New Roman" panose="02020603050405020304" pitchFamily="18" charset="0"/>
              </a:rPr>
              <a:t>set</a:t>
            </a:r>
            <a:r>
              <a:rPr sz="2600" spc="-15"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to</a:t>
            </a:r>
            <a:r>
              <a:rPr sz="2600" dirty="0">
                <a:latin typeface="Times New Roman" panose="02020603050405020304" pitchFamily="18" charset="0"/>
                <a:cs typeface="Times New Roman" panose="02020603050405020304" pitchFamily="18" charset="0"/>
              </a:rPr>
              <a:t> </a:t>
            </a:r>
            <a:r>
              <a:rPr sz="2600" spc="-50" dirty="0">
                <a:latin typeface="Times New Roman" panose="02020603050405020304" pitchFamily="18" charset="0"/>
                <a:cs typeface="Times New Roman" panose="02020603050405020304" pitchFamily="18" charset="0"/>
              </a:rPr>
              <a:t>zero).</a:t>
            </a:r>
            <a:endParaRPr sz="2600" dirty="0">
              <a:latin typeface="Times New Roman" panose="02020603050405020304" pitchFamily="18" charset="0"/>
              <a:cs typeface="Times New Roman" panose="02020603050405020304" pitchFamily="18" charset="0"/>
            </a:endParaRPr>
          </a:p>
          <a:p>
            <a:pPr marL="690880" indent="-307340">
              <a:lnSpc>
                <a:spcPct val="100000"/>
              </a:lnSpc>
              <a:spcBef>
                <a:spcPts val="650"/>
              </a:spcBef>
              <a:buAutoNum type="arabicPeriod"/>
              <a:tabLst>
                <a:tab pos="692150" algn="l"/>
              </a:tabLst>
            </a:pPr>
            <a:r>
              <a:rPr sz="2600" spc="-55" dirty="0">
                <a:latin typeface="Times New Roman" panose="02020603050405020304" pitchFamily="18" charset="0"/>
                <a:cs typeface="Times New Roman" panose="02020603050405020304" pitchFamily="18" charset="0"/>
              </a:rPr>
              <a:t>Damage</a:t>
            </a:r>
            <a:r>
              <a:rPr sz="2600" spc="-10" dirty="0">
                <a:latin typeface="Times New Roman" panose="02020603050405020304" pitchFamily="18" charset="0"/>
                <a:cs typeface="Times New Roman" panose="02020603050405020304" pitchFamily="18" charset="0"/>
              </a:rPr>
              <a:t> </a:t>
            </a:r>
            <a:r>
              <a:rPr sz="2600" spc="-95" dirty="0">
                <a:latin typeface="Times New Roman" panose="02020603050405020304" pitchFamily="18" charset="0"/>
                <a:cs typeface="Times New Roman" panose="02020603050405020304" pitchFamily="18" charset="0"/>
              </a:rPr>
              <a:t>(if</a:t>
            </a:r>
            <a:r>
              <a:rPr sz="2600" spc="-5" dirty="0">
                <a:latin typeface="Times New Roman" panose="02020603050405020304" pitchFamily="18" charset="0"/>
                <a:cs typeface="Times New Roman" panose="02020603050405020304" pitchFamily="18" charset="0"/>
              </a:rPr>
              <a:t> the </a:t>
            </a:r>
            <a:r>
              <a:rPr sz="2600" spc="-75" dirty="0">
                <a:latin typeface="Times New Roman" panose="02020603050405020304" pitchFamily="18" charset="0"/>
                <a:cs typeface="Times New Roman" panose="02020603050405020304" pitchFamily="18" charset="0"/>
              </a:rPr>
              <a:t>device</a:t>
            </a:r>
            <a:r>
              <a:rPr sz="2600" spc="-10" dirty="0">
                <a:latin typeface="Times New Roman" panose="02020603050405020304" pitchFamily="18" charset="0"/>
                <a:cs typeface="Times New Roman" panose="02020603050405020304" pitchFamily="18" charset="0"/>
              </a:rPr>
              <a:t> </a:t>
            </a:r>
            <a:r>
              <a:rPr sz="2600" spc="-100" dirty="0">
                <a:latin typeface="Times New Roman" panose="02020603050405020304" pitchFamily="18" charset="0"/>
                <a:cs typeface="Times New Roman" panose="02020603050405020304" pitchFamily="18" charset="0"/>
              </a:rPr>
              <a:t>is</a:t>
            </a:r>
            <a:r>
              <a:rPr sz="2600" spc="-15" dirty="0">
                <a:latin typeface="Times New Roman" panose="02020603050405020304" pitchFamily="18" charset="0"/>
                <a:cs typeface="Times New Roman" panose="02020603050405020304" pitchFamily="18" charset="0"/>
              </a:rPr>
              <a:t> </a:t>
            </a:r>
            <a:r>
              <a:rPr sz="2600" spc="-65" dirty="0">
                <a:latin typeface="Times New Roman" panose="02020603050405020304" pitchFamily="18" charset="0"/>
                <a:cs typeface="Times New Roman" panose="02020603050405020304" pitchFamily="18" charset="0"/>
              </a:rPr>
              <a:t>damaged</a:t>
            </a:r>
            <a:r>
              <a:rPr sz="2600" spc="5" dirty="0">
                <a:latin typeface="Times New Roman" panose="02020603050405020304" pitchFamily="18" charset="0"/>
                <a:cs typeface="Times New Roman" panose="02020603050405020304" pitchFamily="18" charset="0"/>
              </a:rPr>
              <a:t> </a:t>
            </a:r>
            <a:r>
              <a:rPr sz="2600" spc="10" dirty="0">
                <a:latin typeface="Times New Roman" panose="02020603050405020304" pitchFamily="18" charset="0"/>
                <a:cs typeface="Times New Roman" panose="02020603050405020304" pitchFamily="18" charset="0"/>
              </a:rPr>
              <a:t>or</a:t>
            </a:r>
            <a:r>
              <a:rPr sz="2600" spc="-10" dirty="0">
                <a:latin typeface="Times New Roman" panose="02020603050405020304" pitchFamily="18" charset="0"/>
                <a:cs typeface="Times New Roman" panose="02020603050405020304" pitchFamily="18" charset="0"/>
              </a:rPr>
              <a:t> </a:t>
            </a:r>
            <a:r>
              <a:rPr sz="2600" spc="-85" dirty="0">
                <a:latin typeface="Times New Roman" panose="02020603050405020304" pitchFamily="18" charset="0"/>
                <a:cs typeface="Times New Roman" panose="02020603050405020304" pitchFamily="18" charset="0"/>
              </a:rPr>
              <a:t>faulty).</a:t>
            </a:r>
            <a:endParaRPr sz="2600" dirty="0">
              <a:latin typeface="Times New Roman" panose="02020603050405020304" pitchFamily="18" charset="0"/>
              <a:cs typeface="Times New Roman" panose="02020603050405020304" pitchFamily="18" charset="0"/>
            </a:endParaRPr>
          </a:p>
          <a:p>
            <a:pPr marL="669925" marR="5080" indent="-285750">
              <a:lnSpc>
                <a:spcPct val="100000"/>
              </a:lnSpc>
              <a:spcBef>
                <a:spcPts val="640"/>
              </a:spcBef>
              <a:buAutoNum type="arabicPeriod"/>
              <a:tabLst>
                <a:tab pos="692150" algn="l"/>
              </a:tabLst>
            </a:pPr>
            <a:r>
              <a:rPr sz="2600" spc="-70" dirty="0">
                <a:latin typeface="Times New Roman" panose="02020603050405020304" pitchFamily="18" charset="0"/>
                <a:cs typeface="Times New Roman" panose="02020603050405020304" pitchFamily="18" charset="0"/>
              </a:rPr>
              <a:t>Limit</a:t>
            </a:r>
            <a:r>
              <a:rPr sz="2600" spc="-15"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of</a:t>
            </a:r>
            <a:r>
              <a:rPr sz="2600" spc="-5" dirty="0">
                <a:latin typeface="Times New Roman" panose="02020603050405020304" pitchFamily="18" charset="0"/>
                <a:cs typeface="Times New Roman" panose="02020603050405020304" pitchFamily="18" charset="0"/>
              </a:rPr>
              <a:t> </a:t>
            </a:r>
            <a:r>
              <a:rPr sz="2600" spc="-60" dirty="0">
                <a:latin typeface="Times New Roman" panose="02020603050405020304" pitchFamily="18" charset="0"/>
                <a:cs typeface="Times New Roman" panose="02020603050405020304" pitchFamily="18" charset="0"/>
              </a:rPr>
              <a:t>reading</a:t>
            </a:r>
            <a:r>
              <a:rPr sz="2600" spc="-10"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of</a:t>
            </a:r>
            <a:r>
              <a:rPr sz="2600" spc="-15" dirty="0">
                <a:latin typeface="Times New Roman" panose="02020603050405020304" pitchFamily="18" charset="0"/>
                <a:cs typeface="Times New Roman" panose="02020603050405020304" pitchFamily="18" charset="0"/>
              </a:rPr>
              <a:t> </a:t>
            </a:r>
            <a:r>
              <a:rPr sz="2600" spc="-5" dirty="0">
                <a:latin typeface="Times New Roman" panose="02020603050405020304" pitchFamily="18" charset="0"/>
                <a:cs typeface="Times New Roman" panose="02020603050405020304" pitchFamily="18" charset="0"/>
              </a:rPr>
              <a:t>the </a:t>
            </a:r>
            <a:r>
              <a:rPr sz="2600" spc="-40" dirty="0">
                <a:latin typeface="Times New Roman" panose="02020603050405020304" pitchFamily="18" charset="0"/>
                <a:cs typeface="Times New Roman" panose="02020603050405020304" pitchFamily="18" charset="0"/>
              </a:rPr>
              <a:t>measurement</a:t>
            </a:r>
            <a:r>
              <a:rPr sz="2600" spc="-10" dirty="0">
                <a:latin typeface="Times New Roman" panose="02020603050405020304" pitchFamily="18" charset="0"/>
                <a:cs typeface="Times New Roman" panose="02020603050405020304" pitchFamily="18" charset="0"/>
              </a:rPr>
              <a:t> </a:t>
            </a:r>
            <a:r>
              <a:rPr sz="2600" spc="-75" dirty="0">
                <a:latin typeface="Times New Roman" panose="02020603050405020304" pitchFamily="18" charset="0"/>
                <a:cs typeface="Times New Roman" panose="02020603050405020304" pitchFamily="18" charset="0"/>
              </a:rPr>
              <a:t>device</a:t>
            </a:r>
            <a:r>
              <a:rPr sz="2600" spc="-20" dirty="0">
                <a:latin typeface="Times New Roman" panose="02020603050405020304" pitchFamily="18" charset="0"/>
                <a:cs typeface="Times New Roman" panose="02020603050405020304" pitchFamily="18" charset="0"/>
              </a:rPr>
              <a:t> </a:t>
            </a:r>
            <a:r>
              <a:rPr sz="2600" spc="-35" dirty="0">
                <a:latin typeface="Times New Roman" panose="02020603050405020304" pitchFamily="18" charset="0"/>
                <a:cs typeface="Times New Roman" panose="02020603050405020304" pitchFamily="18" charset="0"/>
              </a:rPr>
              <a:t>(the </a:t>
            </a:r>
            <a:r>
              <a:rPr sz="2600" spc="-30" dirty="0">
                <a:latin typeface="Times New Roman" panose="02020603050405020304" pitchFamily="18" charset="0"/>
                <a:cs typeface="Times New Roman" panose="02020603050405020304" pitchFamily="18" charset="0"/>
              </a:rPr>
              <a:t> </a:t>
            </a:r>
            <a:r>
              <a:rPr sz="2600" spc="-40" dirty="0">
                <a:latin typeface="Times New Roman" panose="02020603050405020304" pitchFamily="18" charset="0"/>
                <a:cs typeface="Times New Roman" panose="02020603050405020304" pitchFamily="18" charset="0"/>
              </a:rPr>
              <a:t>measurement</a:t>
            </a:r>
            <a:r>
              <a:rPr sz="2600" spc="-15" dirty="0">
                <a:latin typeface="Times New Roman" panose="02020603050405020304" pitchFamily="18" charset="0"/>
                <a:cs typeface="Times New Roman" panose="02020603050405020304" pitchFamily="18" charset="0"/>
              </a:rPr>
              <a:t> </a:t>
            </a:r>
            <a:r>
              <a:rPr sz="2600" spc="-50" dirty="0">
                <a:latin typeface="Times New Roman" panose="02020603050405020304" pitchFamily="18" charset="0"/>
                <a:cs typeface="Times New Roman" panose="02020603050405020304" pitchFamily="18" charset="0"/>
              </a:rPr>
              <a:t>can</a:t>
            </a:r>
            <a:r>
              <a:rPr sz="2600" dirty="0">
                <a:latin typeface="Times New Roman" panose="02020603050405020304" pitchFamily="18" charset="0"/>
                <a:cs typeface="Times New Roman" panose="02020603050405020304" pitchFamily="18" charset="0"/>
              </a:rPr>
              <a:t> </a:t>
            </a:r>
            <a:r>
              <a:rPr sz="2600" spc="-75" dirty="0">
                <a:latin typeface="Times New Roman" panose="02020603050405020304" pitchFamily="18" charset="0"/>
                <a:cs typeface="Times New Roman" panose="02020603050405020304" pitchFamily="18" charset="0"/>
              </a:rPr>
              <a:t>only</a:t>
            </a:r>
            <a:r>
              <a:rPr sz="2600" spc="-5"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be</a:t>
            </a:r>
            <a:r>
              <a:rPr sz="2600" spc="-5" dirty="0">
                <a:latin typeface="Times New Roman" panose="02020603050405020304" pitchFamily="18" charset="0"/>
                <a:cs typeface="Times New Roman" panose="02020603050405020304" pitchFamily="18" charset="0"/>
              </a:rPr>
              <a:t> </a:t>
            </a:r>
            <a:r>
              <a:rPr sz="2600" spc="-85" dirty="0">
                <a:latin typeface="Times New Roman" panose="02020603050405020304" pitchFamily="18" charset="0"/>
                <a:cs typeface="Times New Roman" panose="02020603050405020304" pitchFamily="18" charset="0"/>
              </a:rPr>
              <a:t>as</a:t>
            </a:r>
            <a:r>
              <a:rPr sz="2600" spc="-10" dirty="0">
                <a:latin typeface="Times New Roman" panose="02020603050405020304" pitchFamily="18" charset="0"/>
                <a:cs typeface="Times New Roman" panose="02020603050405020304" pitchFamily="18" charset="0"/>
              </a:rPr>
              <a:t> </a:t>
            </a:r>
            <a:r>
              <a:rPr sz="2600" spc="-55" dirty="0">
                <a:latin typeface="Times New Roman" panose="02020603050405020304" pitchFamily="18" charset="0"/>
                <a:cs typeface="Times New Roman" panose="02020603050405020304" pitchFamily="18" charset="0"/>
              </a:rPr>
              <a:t>accurate</a:t>
            </a:r>
            <a:r>
              <a:rPr sz="2600" spc="-20" dirty="0">
                <a:latin typeface="Times New Roman" panose="02020603050405020304" pitchFamily="18" charset="0"/>
                <a:cs typeface="Times New Roman" panose="02020603050405020304" pitchFamily="18" charset="0"/>
              </a:rPr>
              <a:t> </a:t>
            </a:r>
            <a:r>
              <a:rPr sz="2600" spc="-85" dirty="0">
                <a:latin typeface="Times New Roman" panose="02020603050405020304" pitchFamily="18" charset="0"/>
                <a:cs typeface="Times New Roman" panose="02020603050405020304" pitchFamily="18" charset="0"/>
              </a:rPr>
              <a:t>as</a:t>
            </a:r>
            <a:r>
              <a:rPr sz="2600" spc="-5" dirty="0">
                <a:latin typeface="Times New Roman" panose="02020603050405020304" pitchFamily="18" charset="0"/>
                <a:cs typeface="Times New Roman" panose="02020603050405020304" pitchFamily="18" charset="0"/>
              </a:rPr>
              <a:t> </a:t>
            </a:r>
            <a:r>
              <a:rPr sz="2600" spc="-10" dirty="0">
                <a:latin typeface="Times New Roman" panose="02020603050405020304" pitchFamily="18" charset="0"/>
                <a:cs typeface="Times New Roman" panose="02020603050405020304" pitchFamily="18" charset="0"/>
              </a:rPr>
              <a:t>the</a:t>
            </a:r>
            <a:r>
              <a:rPr sz="2600" spc="-5" dirty="0">
                <a:latin typeface="Times New Roman" panose="02020603050405020304" pitchFamily="18" charset="0"/>
                <a:cs typeface="Times New Roman" panose="02020603050405020304" pitchFamily="18" charset="0"/>
              </a:rPr>
              <a:t> </a:t>
            </a:r>
            <a:r>
              <a:rPr sz="2600" spc="-70" dirty="0">
                <a:latin typeface="Times New Roman" panose="02020603050405020304" pitchFamily="18" charset="0"/>
                <a:cs typeface="Times New Roman" panose="02020603050405020304" pitchFamily="18" charset="0"/>
              </a:rPr>
              <a:t>smallest</a:t>
            </a:r>
            <a:r>
              <a:rPr sz="2600" spc="-10"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unit </a:t>
            </a:r>
            <a:r>
              <a:rPr sz="2600" spc="-635"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of</a:t>
            </a:r>
            <a:r>
              <a:rPr sz="2600" spc="-10" dirty="0">
                <a:latin typeface="Times New Roman" panose="02020603050405020304" pitchFamily="18" charset="0"/>
                <a:cs typeface="Times New Roman" panose="02020603050405020304" pitchFamily="18" charset="0"/>
              </a:rPr>
              <a:t> </a:t>
            </a:r>
            <a:r>
              <a:rPr sz="2600" spc="-40" dirty="0">
                <a:latin typeface="Times New Roman" panose="02020603050405020304" pitchFamily="18" charset="0"/>
                <a:cs typeface="Times New Roman" panose="02020603050405020304" pitchFamily="18" charset="0"/>
              </a:rPr>
              <a:t>measurement</a:t>
            </a:r>
            <a:r>
              <a:rPr sz="2600" spc="-10"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of</a:t>
            </a:r>
            <a:r>
              <a:rPr sz="2600" spc="-5" dirty="0">
                <a:latin typeface="Times New Roman" panose="02020603050405020304" pitchFamily="18" charset="0"/>
                <a:cs typeface="Times New Roman" panose="02020603050405020304" pitchFamily="18" charset="0"/>
              </a:rPr>
              <a:t> the</a:t>
            </a:r>
            <a:r>
              <a:rPr sz="2600" spc="-10" dirty="0">
                <a:latin typeface="Times New Roman" panose="02020603050405020304" pitchFamily="18" charset="0"/>
                <a:cs typeface="Times New Roman" panose="02020603050405020304" pitchFamily="18" charset="0"/>
              </a:rPr>
              <a:t> </a:t>
            </a:r>
            <a:r>
              <a:rPr sz="2600" spc="-80" dirty="0">
                <a:latin typeface="Times New Roman" panose="02020603050405020304" pitchFamily="18" charset="0"/>
                <a:cs typeface="Times New Roman" panose="02020603050405020304" pitchFamily="18" charset="0"/>
              </a:rPr>
              <a:t>device).</a:t>
            </a:r>
            <a:endParaRPr sz="2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19CE77A-563C-4BBE-93F7-388C109A56C2}"/>
              </a:ext>
            </a:extLst>
          </p:cNvPr>
          <p:cNvSpPr txBox="1"/>
          <p:nvPr/>
        </p:nvSpPr>
        <p:spPr>
          <a:xfrm>
            <a:off x="1091953" y="609881"/>
            <a:ext cx="9436964" cy="523220"/>
          </a:xfrm>
          <a:prstGeom prst="rect">
            <a:avLst/>
          </a:prstGeom>
          <a:noFill/>
        </p:spPr>
        <p:txBody>
          <a:bodyPr wrap="square">
            <a:spAutoFit/>
          </a:bodyPr>
          <a:lstStyle/>
          <a:p>
            <a:pPr algn="ctr"/>
            <a:r>
              <a:rPr lang="en-IN" sz="2800" spc="125" dirty="0">
                <a:solidFill>
                  <a:srgbClr val="7030A0"/>
                </a:solidFill>
                <a:latin typeface="Times New Roman" panose="02020603050405020304" pitchFamily="18" charset="0"/>
                <a:cs typeface="Times New Roman" panose="02020603050405020304" pitchFamily="18" charset="0"/>
              </a:rPr>
              <a:t>ERRORS AND ITS CLASSIFICATION</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3560" y="497840"/>
            <a:ext cx="3479800" cy="695960"/>
          </a:xfrm>
          <a:prstGeom prst="rect">
            <a:avLst/>
          </a:prstGeom>
        </p:spPr>
        <p:txBody>
          <a:bodyPr vert="horz" wrap="square" lIns="0" tIns="12700" rIns="0" bIns="0" rtlCol="0" anchor="ctr">
            <a:spAutoFit/>
          </a:bodyPr>
          <a:lstStyle/>
          <a:p>
            <a:pPr marL="12700">
              <a:lnSpc>
                <a:spcPct val="100000"/>
              </a:lnSpc>
              <a:spcBef>
                <a:spcPts val="100"/>
              </a:spcBef>
            </a:pPr>
            <a:r>
              <a:rPr spc="-110" dirty="0"/>
              <a:t>Types</a:t>
            </a:r>
            <a:r>
              <a:rPr spc="-35" dirty="0"/>
              <a:t> </a:t>
            </a:r>
            <a:r>
              <a:rPr spc="-5" dirty="0"/>
              <a:t>of</a:t>
            </a:r>
            <a:r>
              <a:rPr spc="-45" dirty="0"/>
              <a:t> </a:t>
            </a:r>
            <a:r>
              <a:rPr spc="15" dirty="0"/>
              <a:t>Errors</a:t>
            </a:r>
            <a:endParaRPr/>
          </a:p>
        </p:txBody>
      </p:sp>
      <p:sp>
        <p:nvSpPr>
          <p:cNvPr id="3" name="object 3"/>
          <p:cNvSpPr txBox="1"/>
          <p:nvPr/>
        </p:nvSpPr>
        <p:spPr>
          <a:xfrm>
            <a:off x="2136141" y="1638300"/>
            <a:ext cx="5127625" cy="2290371"/>
          </a:xfrm>
          <a:prstGeom prst="rect">
            <a:avLst/>
          </a:prstGeom>
        </p:spPr>
        <p:txBody>
          <a:bodyPr vert="horz" wrap="square" lIns="0" tIns="109220" rIns="0" bIns="0" rtlCol="0">
            <a:spAutoFit/>
          </a:bodyPr>
          <a:lstStyle/>
          <a:p>
            <a:pPr marL="27305">
              <a:spcBef>
                <a:spcPts val="860"/>
              </a:spcBef>
            </a:pPr>
            <a:r>
              <a:rPr sz="2400" spc="-114" dirty="0">
                <a:latin typeface="Times New Roman"/>
                <a:cs typeface="Times New Roman"/>
              </a:rPr>
              <a:t>Basically</a:t>
            </a:r>
            <a:r>
              <a:rPr sz="2400" spc="-15" dirty="0">
                <a:latin typeface="Times New Roman"/>
                <a:cs typeface="Times New Roman"/>
              </a:rPr>
              <a:t> </a:t>
            </a:r>
            <a:r>
              <a:rPr sz="2400" spc="-25" dirty="0">
                <a:latin typeface="Times New Roman"/>
                <a:cs typeface="Times New Roman"/>
              </a:rPr>
              <a:t>Three</a:t>
            </a:r>
            <a:r>
              <a:rPr sz="2400" spc="-15" dirty="0">
                <a:latin typeface="Times New Roman"/>
                <a:cs typeface="Times New Roman"/>
              </a:rPr>
              <a:t> </a:t>
            </a:r>
            <a:r>
              <a:rPr sz="2400" spc="-60" dirty="0">
                <a:latin typeface="Times New Roman"/>
                <a:cs typeface="Times New Roman"/>
              </a:rPr>
              <a:t>types</a:t>
            </a:r>
            <a:r>
              <a:rPr sz="2400" spc="-5" dirty="0">
                <a:latin typeface="Times New Roman"/>
                <a:cs typeface="Times New Roman"/>
              </a:rPr>
              <a:t> of </a:t>
            </a:r>
            <a:r>
              <a:rPr sz="2400" spc="-20" dirty="0">
                <a:latin typeface="Times New Roman"/>
                <a:cs typeface="Times New Roman"/>
              </a:rPr>
              <a:t>errors</a:t>
            </a:r>
            <a:r>
              <a:rPr sz="2400" spc="-5" dirty="0">
                <a:latin typeface="Times New Roman"/>
                <a:cs typeface="Times New Roman"/>
              </a:rPr>
              <a:t> </a:t>
            </a:r>
            <a:r>
              <a:rPr sz="2400" spc="-60" dirty="0">
                <a:latin typeface="Times New Roman"/>
                <a:cs typeface="Times New Roman"/>
              </a:rPr>
              <a:t>are</a:t>
            </a:r>
            <a:r>
              <a:rPr sz="2400" spc="-10" dirty="0">
                <a:latin typeface="Times New Roman"/>
                <a:cs typeface="Times New Roman"/>
              </a:rPr>
              <a:t> </a:t>
            </a:r>
            <a:r>
              <a:rPr sz="2400" spc="-50" dirty="0">
                <a:latin typeface="Times New Roman"/>
                <a:cs typeface="Times New Roman"/>
              </a:rPr>
              <a:t>studied:-</a:t>
            </a:r>
            <a:endParaRPr sz="2400" dirty="0">
              <a:latin typeface="Times New Roman"/>
              <a:cs typeface="Times New Roman"/>
            </a:endParaRPr>
          </a:p>
          <a:p>
            <a:pPr marL="299085" indent="-287020">
              <a:spcBef>
                <a:spcPts val="760"/>
              </a:spcBef>
              <a:buAutoNum type="arabicPeriod"/>
              <a:tabLst>
                <a:tab pos="299720" algn="l"/>
              </a:tabLst>
            </a:pPr>
            <a:r>
              <a:rPr sz="2400" dirty="0">
                <a:latin typeface="Times New Roman"/>
                <a:cs typeface="Times New Roman"/>
              </a:rPr>
              <a:t>Gross</a:t>
            </a:r>
            <a:r>
              <a:rPr sz="2400" spc="-35" dirty="0">
                <a:latin typeface="Times New Roman"/>
                <a:cs typeface="Times New Roman"/>
              </a:rPr>
              <a:t> </a:t>
            </a:r>
            <a:r>
              <a:rPr sz="2400" spc="5" dirty="0">
                <a:latin typeface="Times New Roman"/>
                <a:cs typeface="Times New Roman"/>
              </a:rPr>
              <a:t>Errors</a:t>
            </a:r>
            <a:endParaRPr sz="2400" dirty="0">
              <a:latin typeface="Times New Roman"/>
              <a:cs typeface="Times New Roman"/>
            </a:endParaRPr>
          </a:p>
          <a:p>
            <a:pPr marL="299085" indent="-287020">
              <a:spcBef>
                <a:spcPts val="600"/>
              </a:spcBef>
              <a:buAutoNum type="arabicPeriod"/>
              <a:tabLst>
                <a:tab pos="299720" algn="l"/>
              </a:tabLst>
            </a:pPr>
            <a:r>
              <a:rPr sz="2400" spc="-80" dirty="0">
                <a:latin typeface="Times New Roman"/>
                <a:cs typeface="Times New Roman"/>
              </a:rPr>
              <a:t>Systematic</a:t>
            </a:r>
            <a:r>
              <a:rPr sz="2400" spc="-40" dirty="0">
                <a:latin typeface="Times New Roman"/>
                <a:cs typeface="Times New Roman"/>
              </a:rPr>
              <a:t> </a:t>
            </a:r>
            <a:r>
              <a:rPr sz="2400" spc="10" dirty="0">
                <a:latin typeface="Times New Roman"/>
                <a:cs typeface="Times New Roman"/>
              </a:rPr>
              <a:t>Errors</a:t>
            </a:r>
            <a:endParaRPr sz="2400" dirty="0">
              <a:latin typeface="Times New Roman"/>
              <a:cs typeface="Times New Roman"/>
            </a:endParaRPr>
          </a:p>
          <a:p>
            <a:pPr marL="299085" indent="-287020">
              <a:spcBef>
                <a:spcPts val="590"/>
              </a:spcBef>
              <a:buAutoNum type="arabicPeriod"/>
              <a:tabLst>
                <a:tab pos="299720" algn="l"/>
              </a:tabLst>
            </a:pPr>
            <a:r>
              <a:rPr sz="2400" spc="-30" dirty="0">
                <a:latin typeface="Times New Roman"/>
                <a:cs typeface="Times New Roman"/>
              </a:rPr>
              <a:t>Random</a:t>
            </a:r>
            <a:r>
              <a:rPr sz="2400" spc="-45" dirty="0">
                <a:latin typeface="Times New Roman"/>
                <a:cs typeface="Times New Roman"/>
              </a:rPr>
              <a:t> </a:t>
            </a:r>
            <a:r>
              <a:rPr sz="2400" spc="5" dirty="0">
                <a:latin typeface="Times New Roman"/>
                <a:cs typeface="Times New Roman"/>
              </a:rPr>
              <a:t>Errors</a:t>
            </a:r>
            <a:endParaRPr lang="en-US" sz="2400" spc="5" dirty="0">
              <a:latin typeface="Times New Roman"/>
              <a:cs typeface="Times New Roman"/>
            </a:endParaRPr>
          </a:p>
          <a:p>
            <a:pPr marL="12065">
              <a:spcBef>
                <a:spcPts val="590"/>
              </a:spcBef>
              <a:tabLst>
                <a:tab pos="299720" algn="l"/>
              </a:tabLst>
            </a:pPr>
            <a:endParaRPr lang="en-IN" sz="2400" dirty="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812FBF-A50B-4943-9075-7FD70C4C294B}"/>
              </a:ext>
            </a:extLst>
          </p:cNvPr>
          <p:cNvPicPr>
            <a:picLocks noChangeAspect="1"/>
          </p:cNvPicPr>
          <p:nvPr/>
        </p:nvPicPr>
        <p:blipFill>
          <a:blip r:embed="rId2"/>
          <a:stretch>
            <a:fillRect/>
          </a:stretch>
        </p:blipFill>
        <p:spPr>
          <a:xfrm>
            <a:off x="679036" y="116541"/>
            <a:ext cx="10833928" cy="6642848"/>
          </a:xfrm>
          <a:prstGeom prst="rect">
            <a:avLst/>
          </a:prstGeom>
        </p:spPr>
      </p:pic>
    </p:spTree>
    <p:extLst>
      <p:ext uri="{BB962C8B-B14F-4D97-AF65-F5344CB8AC3E}">
        <p14:creationId xmlns:p14="http://schemas.microsoft.com/office/powerpoint/2010/main" val="560893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50739" y="497840"/>
            <a:ext cx="2887980" cy="695960"/>
          </a:xfrm>
          <a:prstGeom prst="rect">
            <a:avLst/>
          </a:prstGeom>
        </p:spPr>
        <p:txBody>
          <a:bodyPr vert="horz" wrap="square" lIns="0" tIns="12700" rIns="0" bIns="0" rtlCol="0" anchor="ctr">
            <a:spAutoFit/>
          </a:bodyPr>
          <a:lstStyle/>
          <a:p>
            <a:pPr marL="12700">
              <a:lnSpc>
                <a:spcPct val="100000"/>
              </a:lnSpc>
              <a:spcBef>
                <a:spcPts val="100"/>
              </a:spcBef>
            </a:pPr>
            <a:r>
              <a:rPr spc="5" dirty="0">
                <a:latin typeface="Times New Roman" panose="02020603050405020304" pitchFamily="18" charset="0"/>
                <a:cs typeface="Times New Roman" panose="02020603050405020304" pitchFamily="18" charset="0"/>
              </a:rPr>
              <a:t>Gross</a:t>
            </a:r>
            <a:r>
              <a:rPr spc="-7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Errors</a:t>
            </a:r>
            <a:endParaRPr dirty="0">
              <a:latin typeface="Times New Roman" panose="02020603050405020304" pitchFamily="18" charset="0"/>
              <a:cs typeface="Times New Roman" panose="02020603050405020304" pitchFamily="18" charset="0"/>
            </a:endParaRPr>
          </a:p>
        </p:txBody>
      </p:sp>
      <p:sp>
        <p:nvSpPr>
          <p:cNvPr id="3" name="object 3"/>
          <p:cNvSpPr txBox="1"/>
          <p:nvPr/>
        </p:nvSpPr>
        <p:spPr>
          <a:xfrm>
            <a:off x="355108" y="1684020"/>
            <a:ext cx="10857390" cy="5217710"/>
          </a:xfrm>
          <a:prstGeom prst="rect">
            <a:avLst/>
          </a:prstGeom>
        </p:spPr>
        <p:txBody>
          <a:bodyPr vert="horz" wrap="square" lIns="0" tIns="7620" rIns="0" bIns="0" rtlCol="0">
            <a:spAutoFit/>
          </a:bodyPr>
          <a:lstStyle/>
          <a:p>
            <a:pPr marL="12700" marR="5080" indent="168910" algn="just">
              <a:lnSpc>
                <a:spcPct val="101200"/>
              </a:lnSpc>
              <a:spcBef>
                <a:spcPts val="60"/>
              </a:spcBef>
            </a:pPr>
            <a:r>
              <a:rPr sz="2800" dirty="0">
                <a:latin typeface="Times New Roman"/>
                <a:cs typeface="Times New Roman"/>
              </a:rPr>
              <a:t>Gross </a:t>
            </a:r>
            <a:r>
              <a:rPr sz="2800" spc="10" dirty="0">
                <a:latin typeface="Times New Roman"/>
                <a:cs typeface="Times New Roman"/>
              </a:rPr>
              <a:t>Errors </a:t>
            </a:r>
            <a:r>
              <a:rPr sz="2800" spc="-110" dirty="0">
                <a:latin typeface="Times New Roman"/>
                <a:cs typeface="Times New Roman"/>
              </a:rPr>
              <a:t>mainly</a:t>
            </a:r>
            <a:r>
              <a:rPr sz="2800" spc="-105" dirty="0">
                <a:latin typeface="Times New Roman"/>
                <a:cs typeface="Times New Roman"/>
              </a:rPr>
              <a:t> </a:t>
            </a:r>
            <a:r>
              <a:rPr sz="2800" spc="-55" dirty="0">
                <a:latin typeface="Times New Roman"/>
                <a:cs typeface="Times New Roman"/>
              </a:rPr>
              <a:t>covers</a:t>
            </a:r>
            <a:r>
              <a:rPr sz="2800" spc="-50" dirty="0">
                <a:latin typeface="Times New Roman"/>
                <a:cs typeface="Times New Roman"/>
              </a:rPr>
              <a:t> </a:t>
            </a:r>
            <a:r>
              <a:rPr sz="2800" spc="-10" dirty="0">
                <a:latin typeface="Times New Roman"/>
                <a:cs typeface="Times New Roman"/>
              </a:rPr>
              <a:t>the </a:t>
            </a:r>
            <a:r>
              <a:rPr sz="2800" spc="-25" dirty="0">
                <a:solidFill>
                  <a:srgbClr val="FF0000"/>
                </a:solidFill>
                <a:latin typeface="Times New Roman"/>
                <a:cs typeface="Times New Roman"/>
              </a:rPr>
              <a:t>human</a:t>
            </a:r>
            <a:r>
              <a:rPr sz="2800" spc="-20" dirty="0">
                <a:solidFill>
                  <a:srgbClr val="FF0000"/>
                </a:solidFill>
                <a:latin typeface="Times New Roman"/>
                <a:cs typeface="Times New Roman"/>
              </a:rPr>
              <a:t> </a:t>
            </a:r>
            <a:r>
              <a:rPr sz="2800" spc="-75" dirty="0">
                <a:solidFill>
                  <a:srgbClr val="FF0000"/>
                </a:solidFill>
                <a:latin typeface="Times New Roman"/>
                <a:cs typeface="Times New Roman"/>
              </a:rPr>
              <a:t>mistakes</a:t>
            </a:r>
            <a:r>
              <a:rPr sz="2800" spc="-70" dirty="0">
                <a:solidFill>
                  <a:srgbClr val="FF0000"/>
                </a:solidFill>
                <a:latin typeface="Times New Roman"/>
                <a:cs typeface="Times New Roman"/>
              </a:rPr>
              <a:t> </a:t>
            </a:r>
            <a:r>
              <a:rPr sz="2800" spc="-65" dirty="0">
                <a:solidFill>
                  <a:srgbClr val="FF0000"/>
                </a:solidFill>
                <a:latin typeface="Times New Roman"/>
                <a:cs typeface="Times New Roman"/>
              </a:rPr>
              <a:t>in </a:t>
            </a:r>
            <a:r>
              <a:rPr sz="2800" spc="-60" dirty="0">
                <a:solidFill>
                  <a:srgbClr val="FF0000"/>
                </a:solidFill>
                <a:latin typeface="Times New Roman"/>
                <a:cs typeface="Times New Roman"/>
              </a:rPr>
              <a:t> </a:t>
            </a:r>
            <a:r>
              <a:rPr sz="2800" spc="-70" dirty="0">
                <a:solidFill>
                  <a:srgbClr val="FF0000"/>
                </a:solidFill>
                <a:latin typeface="Times New Roman"/>
                <a:cs typeface="Times New Roman"/>
              </a:rPr>
              <a:t>reading</a:t>
            </a:r>
            <a:r>
              <a:rPr sz="2800" spc="-65" dirty="0">
                <a:solidFill>
                  <a:srgbClr val="FF0000"/>
                </a:solidFill>
                <a:latin typeface="Times New Roman"/>
                <a:cs typeface="Times New Roman"/>
              </a:rPr>
              <a:t> </a:t>
            </a:r>
            <a:r>
              <a:rPr sz="2800" spc="-30" dirty="0">
                <a:solidFill>
                  <a:srgbClr val="FF0000"/>
                </a:solidFill>
                <a:latin typeface="Times New Roman"/>
                <a:cs typeface="Times New Roman"/>
              </a:rPr>
              <a:t>instruments</a:t>
            </a:r>
            <a:r>
              <a:rPr sz="2800" spc="-25" dirty="0">
                <a:solidFill>
                  <a:srgbClr val="FF0000"/>
                </a:solidFill>
                <a:latin typeface="Times New Roman"/>
                <a:cs typeface="Times New Roman"/>
              </a:rPr>
              <a:t> </a:t>
            </a:r>
            <a:r>
              <a:rPr sz="2800" spc="-30" dirty="0">
                <a:latin typeface="Times New Roman"/>
                <a:cs typeface="Times New Roman"/>
              </a:rPr>
              <a:t>and</a:t>
            </a:r>
            <a:r>
              <a:rPr sz="2800" spc="-25" dirty="0">
                <a:latin typeface="Times New Roman"/>
                <a:cs typeface="Times New Roman"/>
              </a:rPr>
              <a:t> </a:t>
            </a:r>
            <a:r>
              <a:rPr sz="2800" spc="-45" dirty="0">
                <a:latin typeface="Times New Roman"/>
                <a:cs typeface="Times New Roman"/>
              </a:rPr>
              <a:t>recording</a:t>
            </a:r>
            <a:r>
              <a:rPr sz="2800" spc="-40" dirty="0">
                <a:latin typeface="Times New Roman"/>
                <a:cs typeface="Times New Roman"/>
              </a:rPr>
              <a:t> </a:t>
            </a:r>
            <a:r>
              <a:rPr sz="2800" spc="-35" dirty="0">
                <a:latin typeface="Times New Roman"/>
                <a:cs typeface="Times New Roman"/>
              </a:rPr>
              <a:t>and</a:t>
            </a:r>
            <a:r>
              <a:rPr sz="2800" spc="-30" dirty="0">
                <a:latin typeface="Times New Roman"/>
                <a:cs typeface="Times New Roman"/>
              </a:rPr>
              <a:t> </a:t>
            </a:r>
            <a:r>
              <a:rPr sz="2800" spc="-85" dirty="0">
                <a:latin typeface="Times New Roman"/>
                <a:cs typeface="Times New Roman"/>
              </a:rPr>
              <a:t>calculating </a:t>
            </a:r>
            <a:r>
              <a:rPr sz="2800" spc="-685" dirty="0">
                <a:latin typeface="Times New Roman"/>
                <a:cs typeface="Times New Roman"/>
              </a:rPr>
              <a:t> </a:t>
            </a:r>
            <a:r>
              <a:rPr sz="2800" spc="-45" dirty="0">
                <a:latin typeface="Times New Roman"/>
                <a:cs typeface="Times New Roman"/>
              </a:rPr>
              <a:t>measurement</a:t>
            </a:r>
            <a:r>
              <a:rPr sz="2800" spc="-15" dirty="0">
                <a:latin typeface="Times New Roman"/>
                <a:cs typeface="Times New Roman"/>
              </a:rPr>
              <a:t> </a:t>
            </a:r>
            <a:r>
              <a:rPr sz="2800" spc="-60" dirty="0">
                <a:latin typeface="Times New Roman"/>
                <a:cs typeface="Times New Roman"/>
              </a:rPr>
              <a:t>results.</a:t>
            </a:r>
            <a:endParaRPr sz="2800" dirty="0">
              <a:latin typeface="Times New Roman"/>
              <a:cs typeface="Times New Roman"/>
            </a:endParaRPr>
          </a:p>
          <a:p>
            <a:pPr marL="12700" marR="9525" indent="16510" algn="just">
              <a:spcBef>
                <a:spcPts val="690"/>
              </a:spcBef>
            </a:pPr>
            <a:r>
              <a:rPr sz="2800" spc="-65" dirty="0">
                <a:latin typeface="Times New Roman"/>
                <a:cs typeface="Times New Roman"/>
              </a:rPr>
              <a:t>Example:- </a:t>
            </a:r>
            <a:r>
              <a:rPr sz="2800" spc="5" dirty="0">
                <a:latin typeface="Times New Roman"/>
                <a:cs typeface="Times New Roman"/>
              </a:rPr>
              <a:t>Due </a:t>
            </a:r>
            <a:r>
              <a:rPr sz="2800" spc="30" dirty="0">
                <a:latin typeface="Times New Roman"/>
                <a:cs typeface="Times New Roman"/>
              </a:rPr>
              <a:t>to </a:t>
            </a:r>
            <a:r>
              <a:rPr sz="2800" spc="-60" dirty="0">
                <a:latin typeface="Times New Roman"/>
                <a:cs typeface="Times New Roman"/>
              </a:rPr>
              <a:t>oversight, </a:t>
            </a:r>
            <a:r>
              <a:rPr sz="2800" spc="-20" dirty="0">
                <a:latin typeface="Times New Roman"/>
                <a:cs typeface="Times New Roman"/>
              </a:rPr>
              <a:t>The </a:t>
            </a:r>
            <a:r>
              <a:rPr sz="2800" spc="-50" dirty="0">
                <a:latin typeface="Times New Roman"/>
                <a:cs typeface="Times New Roman"/>
              </a:rPr>
              <a:t>read </a:t>
            </a:r>
            <a:r>
              <a:rPr sz="2800" spc="-5" dirty="0">
                <a:latin typeface="Times New Roman"/>
                <a:cs typeface="Times New Roman"/>
              </a:rPr>
              <a:t>of </a:t>
            </a:r>
            <a:r>
              <a:rPr sz="2800" spc="-35" dirty="0">
                <a:latin typeface="Times New Roman"/>
                <a:cs typeface="Times New Roman"/>
              </a:rPr>
              <a:t>Temperature </a:t>
            </a:r>
            <a:r>
              <a:rPr sz="2800" spc="-30" dirty="0">
                <a:latin typeface="Times New Roman"/>
                <a:cs typeface="Times New Roman"/>
              </a:rPr>
              <a:t> </a:t>
            </a:r>
            <a:r>
              <a:rPr sz="2800" spc="-90" dirty="0">
                <a:latin typeface="Times New Roman"/>
                <a:cs typeface="Times New Roman"/>
              </a:rPr>
              <a:t>as</a:t>
            </a:r>
            <a:r>
              <a:rPr sz="2800" spc="-5" dirty="0">
                <a:latin typeface="Times New Roman"/>
                <a:cs typeface="Times New Roman"/>
              </a:rPr>
              <a:t> </a:t>
            </a:r>
            <a:r>
              <a:rPr sz="2800" spc="-95" dirty="0">
                <a:latin typeface="Times New Roman"/>
                <a:cs typeface="Times New Roman"/>
              </a:rPr>
              <a:t>31.5</a:t>
            </a:r>
            <a:r>
              <a:rPr sz="2800" spc="95" dirty="0">
                <a:latin typeface="Times New Roman"/>
                <a:cs typeface="Times New Roman"/>
              </a:rPr>
              <a:t> </a:t>
            </a:r>
            <a:r>
              <a:rPr sz="2800" spc="-2775" dirty="0">
                <a:latin typeface="Arial MT"/>
                <a:cs typeface="Arial MT"/>
              </a:rPr>
              <a:t>̊</a:t>
            </a:r>
            <a:r>
              <a:rPr lang="en-US" sz="2800" spc="-90" dirty="0">
                <a:latin typeface="Arial MT"/>
                <a:cs typeface="Arial MT"/>
              </a:rPr>
              <a:t>. </a:t>
            </a:r>
            <a:r>
              <a:rPr sz="2800" spc="-105" dirty="0">
                <a:latin typeface="Times New Roman"/>
                <a:cs typeface="Times New Roman"/>
              </a:rPr>
              <a:t>while</a:t>
            </a:r>
            <a:r>
              <a:rPr sz="2800" spc="-10" dirty="0">
                <a:latin typeface="Times New Roman"/>
                <a:cs typeface="Times New Roman"/>
              </a:rPr>
              <a:t> the </a:t>
            </a:r>
            <a:r>
              <a:rPr sz="2800" spc="-75" dirty="0">
                <a:latin typeface="Times New Roman"/>
                <a:cs typeface="Times New Roman"/>
              </a:rPr>
              <a:t>actual</a:t>
            </a:r>
            <a:r>
              <a:rPr sz="2800" spc="-20" dirty="0">
                <a:latin typeface="Times New Roman"/>
                <a:cs typeface="Times New Roman"/>
              </a:rPr>
              <a:t> </a:t>
            </a:r>
            <a:r>
              <a:rPr sz="2800" spc="-70" dirty="0">
                <a:latin typeface="Times New Roman"/>
                <a:cs typeface="Times New Roman"/>
              </a:rPr>
              <a:t>reading</a:t>
            </a:r>
            <a:r>
              <a:rPr sz="2800" spc="-5" dirty="0">
                <a:latin typeface="Times New Roman"/>
                <a:cs typeface="Times New Roman"/>
              </a:rPr>
              <a:t> </a:t>
            </a:r>
            <a:r>
              <a:rPr sz="2800" spc="-125" dirty="0">
                <a:latin typeface="Times New Roman"/>
                <a:cs typeface="Times New Roman"/>
              </a:rPr>
              <a:t>may</a:t>
            </a:r>
            <a:r>
              <a:rPr sz="2800" spc="-20" dirty="0">
                <a:latin typeface="Times New Roman"/>
                <a:cs typeface="Times New Roman"/>
              </a:rPr>
              <a:t> </a:t>
            </a:r>
            <a:r>
              <a:rPr sz="2800" spc="-30" dirty="0">
                <a:latin typeface="Times New Roman"/>
                <a:cs typeface="Times New Roman"/>
              </a:rPr>
              <a:t>be</a:t>
            </a:r>
            <a:r>
              <a:rPr sz="2800" spc="-10" dirty="0">
                <a:latin typeface="Times New Roman"/>
                <a:cs typeface="Times New Roman"/>
              </a:rPr>
              <a:t> </a:t>
            </a:r>
            <a:r>
              <a:rPr sz="2800" spc="-95" dirty="0">
                <a:latin typeface="Times New Roman"/>
                <a:cs typeface="Times New Roman"/>
              </a:rPr>
              <a:t>21.5</a:t>
            </a:r>
            <a:r>
              <a:rPr lang="en-IN" sz="2800" spc="95" dirty="0">
                <a:latin typeface="Times New Roman"/>
                <a:cs typeface="Times New Roman"/>
              </a:rPr>
              <a:t> </a:t>
            </a:r>
            <a:r>
              <a:rPr lang="en-IN" sz="2800" spc="-2775" dirty="0">
                <a:latin typeface="Arial MT"/>
                <a:cs typeface="Arial MT"/>
              </a:rPr>
              <a:t>̊</a:t>
            </a:r>
            <a:r>
              <a:rPr lang="en-IN" sz="2800" spc="-90" dirty="0">
                <a:latin typeface="Arial MT"/>
                <a:cs typeface="Arial MT"/>
              </a:rPr>
              <a:t>. </a:t>
            </a:r>
            <a:r>
              <a:rPr sz="2800" spc="-635" dirty="0">
                <a:latin typeface="Times New Roman"/>
                <a:cs typeface="Times New Roman"/>
              </a:rPr>
              <a:t>.</a:t>
            </a:r>
            <a:endParaRPr lang="en-US" sz="2800" spc="-635" dirty="0">
              <a:latin typeface="Times New Roman"/>
              <a:cs typeface="Times New Roman"/>
            </a:endParaRPr>
          </a:p>
          <a:p>
            <a:pPr marL="12700" marR="9525" indent="16510" algn="just">
              <a:spcBef>
                <a:spcPts val="690"/>
              </a:spcBef>
            </a:pPr>
            <a:endParaRPr lang="en-US" sz="2800" spc="-635" dirty="0">
              <a:latin typeface="Times New Roman"/>
              <a:cs typeface="Times New Roman"/>
            </a:endParaRPr>
          </a:p>
          <a:p>
            <a:pPr marL="12700" marR="5080" indent="198120" algn="just">
              <a:spcBef>
                <a:spcPts val="100"/>
              </a:spcBef>
            </a:pPr>
            <a:r>
              <a:rPr lang="en-US" sz="2800" dirty="0">
                <a:latin typeface="Times New Roman"/>
                <a:cs typeface="Times New Roman"/>
              </a:rPr>
              <a:t>Gross </a:t>
            </a:r>
            <a:r>
              <a:rPr lang="en-US" sz="2800" spc="10" dirty="0">
                <a:latin typeface="Times New Roman"/>
                <a:cs typeface="Times New Roman"/>
              </a:rPr>
              <a:t>Errors</a:t>
            </a:r>
            <a:r>
              <a:rPr lang="en-US" sz="2800" spc="725" dirty="0">
                <a:latin typeface="Times New Roman"/>
                <a:cs typeface="Times New Roman"/>
              </a:rPr>
              <a:t> </a:t>
            </a:r>
            <a:r>
              <a:rPr lang="en-US" sz="2800" spc="-125" dirty="0">
                <a:latin typeface="Times New Roman"/>
                <a:cs typeface="Times New Roman"/>
              </a:rPr>
              <a:t>may</a:t>
            </a:r>
            <a:r>
              <a:rPr lang="en-US" sz="2800" spc="-120" dirty="0">
                <a:latin typeface="Times New Roman"/>
                <a:cs typeface="Times New Roman"/>
              </a:rPr>
              <a:t> </a:t>
            </a:r>
            <a:r>
              <a:rPr lang="en-US" sz="2800" spc="-30" dirty="0">
                <a:latin typeface="Times New Roman"/>
                <a:cs typeface="Times New Roman"/>
              </a:rPr>
              <a:t>be </a:t>
            </a:r>
            <a:r>
              <a:rPr lang="en-US" sz="2800" spc="-5" dirty="0">
                <a:latin typeface="Times New Roman"/>
                <a:cs typeface="Times New Roman"/>
              </a:rPr>
              <a:t>of </a:t>
            </a:r>
            <a:r>
              <a:rPr lang="en-US" sz="2800" spc="-110" dirty="0">
                <a:solidFill>
                  <a:srgbClr val="FF0000"/>
                </a:solidFill>
                <a:latin typeface="Times New Roman"/>
                <a:cs typeface="Times New Roman"/>
              </a:rPr>
              <a:t>any </a:t>
            </a:r>
            <a:r>
              <a:rPr lang="en-US" sz="2800" spc="-15" dirty="0">
                <a:solidFill>
                  <a:srgbClr val="FF0000"/>
                </a:solidFill>
                <a:latin typeface="Times New Roman"/>
                <a:cs typeface="Times New Roman"/>
              </a:rPr>
              <a:t>amount </a:t>
            </a:r>
            <a:r>
              <a:rPr lang="en-US" sz="2800" spc="-30" dirty="0">
                <a:solidFill>
                  <a:srgbClr val="FF0000"/>
                </a:solidFill>
                <a:latin typeface="Times New Roman"/>
                <a:cs typeface="Times New Roman"/>
              </a:rPr>
              <a:t>and </a:t>
            </a:r>
            <a:r>
              <a:rPr lang="en-US" sz="2800" dirty="0">
                <a:solidFill>
                  <a:srgbClr val="FF0000"/>
                </a:solidFill>
                <a:latin typeface="Times New Roman"/>
                <a:cs typeface="Times New Roman"/>
              </a:rPr>
              <a:t>then </a:t>
            </a:r>
            <a:r>
              <a:rPr lang="en-US" sz="2800" spc="5" dirty="0">
                <a:solidFill>
                  <a:srgbClr val="FF0000"/>
                </a:solidFill>
                <a:latin typeface="Times New Roman"/>
                <a:cs typeface="Times New Roman"/>
              </a:rPr>
              <a:t> </a:t>
            </a:r>
            <a:r>
              <a:rPr lang="en-US" sz="2800" spc="-35" dirty="0">
                <a:solidFill>
                  <a:srgbClr val="FF0000"/>
                </a:solidFill>
                <a:latin typeface="Times New Roman"/>
                <a:cs typeface="Times New Roman"/>
              </a:rPr>
              <a:t>their</a:t>
            </a:r>
            <a:r>
              <a:rPr lang="en-US" sz="2800" spc="-30" dirty="0">
                <a:solidFill>
                  <a:srgbClr val="FF0000"/>
                </a:solidFill>
                <a:latin typeface="Times New Roman"/>
                <a:cs typeface="Times New Roman"/>
              </a:rPr>
              <a:t> </a:t>
            </a:r>
            <a:r>
              <a:rPr lang="en-US" sz="2800" spc="-65" dirty="0">
                <a:solidFill>
                  <a:srgbClr val="FF0000"/>
                </a:solidFill>
                <a:latin typeface="Times New Roman"/>
                <a:cs typeface="Times New Roman"/>
              </a:rPr>
              <a:t>mathematical</a:t>
            </a:r>
            <a:r>
              <a:rPr lang="en-US" sz="2800" spc="-60" dirty="0">
                <a:solidFill>
                  <a:srgbClr val="FF0000"/>
                </a:solidFill>
                <a:latin typeface="Times New Roman"/>
                <a:cs typeface="Times New Roman"/>
              </a:rPr>
              <a:t> </a:t>
            </a:r>
            <a:r>
              <a:rPr lang="en-US" sz="2800" spc="-110" dirty="0">
                <a:solidFill>
                  <a:srgbClr val="FF0000"/>
                </a:solidFill>
                <a:latin typeface="Times New Roman"/>
                <a:cs typeface="Times New Roman"/>
              </a:rPr>
              <a:t>analysis</a:t>
            </a:r>
            <a:r>
              <a:rPr lang="en-US" sz="2800" spc="-105" dirty="0">
                <a:solidFill>
                  <a:srgbClr val="FF0000"/>
                </a:solidFill>
                <a:latin typeface="Times New Roman"/>
                <a:cs typeface="Times New Roman"/>
              </a:rPr>
              <a:t> </a:t>
            </a:r>
            <a:r>
              <a:rPr lang="en-US" sz="2800" spc="-105" dirty="0">
                <a:latin typeface="Times New Roman"/>
                <a:cs typeface="Times New Roman"/>
              </a:rPr>
              <a:t>is</a:t>
            </a:r>
            <a:r>
              <a:rPr lang="en-US" sz="2800" spc="-100" dirty="0">
                <a:latin typeface="Times New Roman"/>
                <a:cs typeface="Times New Roman"/>
              </a:rPr>
              <a:t> </a:t>
            </a:r>
            <a:r>
              <a:rPr lang="en-US" sz="2800" spc="-65" dirty="0">
                <a:solidFill>
                  <a:srgbClr val="FF0000"/>
                </a:solidFill>
                <a:latin typeface="Times New Roman"/>
                <a:cs typeface="Times New Roman"/>
              </a:rPr>
              <a:t>impossible</a:t>
            </a:r>
            <a:r>
              <a:rPr lang="en-US" sz="2800" spc="-65" dirty="0">
                <a:latin typeface="Times New Roman"/>
                <a:cs typeface="Times New Roman"/>
              </a:rPr>
              <a:t>.</a:t>
            </a:r>
            <a:r>
              <a:rPr lang="en-US" sz="2800" spc="-60" dirty="0">
                <a:latin typeface="Times New Roman"/>
                <a:cs typeface="Times New Roman"/>
              </a:rPr>
              <a:t> </a:t>
            </a:r>
            <a:r>
              <a:rPr lang="en-US" sz="2800" spc="-10" dirty="0">
                <a:latin typeface="Times New Roman"/>
                <a:cs typeface="Times New Roman"/>
              </a:rPr>
              <a:t>Then </a:t>
            </a:r>
            <a:r>
              <a:rPr lang="en-US" sz="2800" spc="-5" dirty="0">
                <a:latin typeface="Times New Roman"/>
                <a:cs typeface="Times New Roman"/>
              </a:rPr>
              <a:t> </a:t>
            </a:r>
            <a:r>
              <a:rPr lang="en-US" sz="2800" spc="-35" dirty="0">
                <a:latin typeface="Times New Roman"/>
                <a:cs typeface="Times New Roman"/>
              </a:rPr>
              <a:t>these</a:t>
            </a:r>
            <a:r>
              <a:rPr lang="en-US" sz="2800" spc="-20" dirty="0">
                <a:latin typeface="Times New Roman"/>
                <a:cs typeface="Times New Roman"/>
              </a:rPr>
              <a:t> </a:t>
            </a:r>
            <a:r>
              <a:rPr lang="en-US" sz="2800" spc="-65" dirty="0">
                <a:latin typeface="Times New Roman"/>
                <a:cs typeface="Times New Roman"/>
              </a:rPr>
              <a:t>are</a:t>
            </a:r>
            <a:r>
              <a:rPr lang="en-US" sz="2800" spc="-10" dirty="0">
                <a:latin typeface="Times New Roman"/>
                <a:cs typeface="Times New Roman"/>
              </a:rPr>
              <a:t> </a:t>
            </a:r>
            <a:r>
              <a:rPr lang="en-US" sz="2800" spc="-60" dirty="0">
                <a:latin typeface="Times New Roman"/>
                <a:cs typeface="Times New Roman"/>
              </a:rPr>
              <a:t>avoided</a:t>
            </a:r>
            <a:r>
              <a:rPr lang="en-US" sz="2800" dirty="0">
                <a:latin typeface="Times New Roman"/>
                <a:cs typeface="Times New Roman"/>
              </a:rPr>
              <a:t> </a:t>
            </a:r>
            <a:r>
              <a:rPr lang="en-US" sz="2800" spc="-110" dirty="0">
                <a:latin typeface="Times New Roman"/>
                <a:cs typeface="Times New Roman"/>
              </a:rPr>
              <a:t>by</a:t>
            </a:r>
            <a:r>
              <a:rPr lang="en-US" sz="2800" spc="-10" dirty="0">
                <a:latin typeface="Times New Roman"/>
                <a:cs typeface="Times New Roman"/>
              </a:rPr>
              <a:t> </a:t>
            </a:r>
            <a:r>
              <a:rPr lang="en-US" sz="2800" spc="-40" dirty="0">
                <a:latin typeface="Times New Roman"/>
                <a:cs typeface="Times New Roman"/>
              </a:rPr>
              <a:t>adopting</a:t>
            </a:r>
            <a:r>
              <a:rPr lang="en-US" sz="2800" spc="-5" dirty="0">
                <a:latin typeface="Times New Roman"/>
                <a:cs typeface="Times New Roman"/>
              </a:rPr>
              <a:t> </a:t>
            </a:r>
            <a:r>
              <a:rPr lang="en-US" sz="2800" spc="-40" dirty="0">
                <a:latin typeface="Times New Roman"/>
                <a:cs typeface="Times New Roman"/>
              </a:rPr>
              <a:t>two</a:t>
            </a:r>
            <a:r>
              <a:rPr lang="en-US" sz="2800" spc="-5" dirty="0">
                <a:latin typeface="Times New Roman"/>
                <a:cs typeface="Times New Roman"/>
              </a:rPr>
              <a:t> </a:t>
            </a:r>
            <a:r>
              <a:rPr lang="en-US" sz="2800" spc="-75" dirty="0">
                <a:latin typeface="Times New Roman"/>
                <a:cs typeface="Times New Roman"/>
              </a:rPr>
              <a:t>means:-</a:t>
            </a:r>
            <a:endParaRPr lang="en-US" sz="2800" dirty="0">
              <a:latin typeface="Times New Roman"/>
              <a:cs typeface="Times New Roman"/>
            </a:endParaRPr>
          </a:p>
          <a:p>
            <a:pPr marL="12700" marR="501650" indent="187960" algn="just">
              <a:spcBef>
                <a:spcPts val="700"/>
              </a:spcBef>
              <a:buAutoNum type="arabicPeriod"/>
              <a:tabLst>
                <a:tab pos="533400" algn="l"/>
              </a:tabLst>
            </a:pPr>
            <a:r>
              <a:rPr lang="en-US" sz="2800" spc="-10" dirty="0">
                <a:latin typeface="Times New Roman"/>
                <a:cs typeface="Times New Roman"/>
              </a:rPr>
              <a:t>Great </a:t>
            </a:r>
            <a:r>
              <a:rPr lang="en-US" sz="2800" spc="-70" dirty="0">
                <a:latin typeface="Times New Roman"/>
                <a:cs typeface="Times New Roman"/>
              </a:rPr>
              <a:t>care</a:t>
            </a:r>
            <a:r>
              <a:rPr lang="en-US" sz="2800" spc="-65" dirty="0">
                <a:latin typeface="Times New Roman"/>
                <a:cs typeface="Times New Roman"/>
              </a:rPr>
              <a:t> </a:t>
            </a:r>
            <a:r>
              <a:rPr lang="en-US" sz="2800" spc="-105" dirty="0">
                <a:latin typeface="Times New Roman"/>
                <a:cs typeface="Times New Roman"/>
              </a:rPr>
              <a:t>is </a:t>
            </a:r>
            <a:r>
              <a:rPr lang="en-US" sz="2800" spc="-30" dirty="0">
                <a:latin typeface="Times New Roman"/>
                <a:cs typeface="Times New Roman"/>
              </a:rPr>
              <a:t>must </a:t>
            </a:r>
            <a:r>
              <a:rPr lang="en-US" sz="2800" spc="-65" dirty="0">
                <a:latin typeface="Times New Roman"/>
                <a:cs typeface="Times New Roman"/>
              </a:rPr>
              <a:t>in </a:t>
            </a:r>
            <a:r>
              <a:rPr lang="en-US" sz="2800" spc="-70" dirty="0">
                <a:latin typeface="Times New Roman"/>
                <a:cs typeface="Times New Roman"/>
              </a:rPr>
              <a:t>reading </a:t>
            </a:r>
            <a:r>
              <a:rPr lang="en-US" sz="2800" spc="-35" dirty="0">
                <a:latin typeface="Times New Roman"/>
                <a:cs typeface="Times New Roman"/>
              </a:rPr>
              <a:t>and </a:t>
            </a:r>
            <a:r>
              <a:rPr lang="en-US" sz="2800" spc="-50" dirty="0">
                <a:latin typeface="Times New Roman"/>
                <a:cs typeface="Times New Roman"/>
              </a:rPr>
              <a:t>recording </a:t>
            </a:r>
            <a:r>
              <a:rPr lang="en-US" sz="2800" spc="-685" dirty="0">
                <a:latin typeface="Times New Roman"/>
                <a:cs typeface="Times New Roman"/>
              </a:rPr>
              <a:t> </a:t>
            </a:r>
            <a:r>
              <a:rPr lang="en-US" sz="2800" spc="-5" dirty="0">
                <a:latin typeface="Times New Roman"/>
                <a:cs typeface="Times New Roman"/>
              </a:rPr>
              <a:t>the</a:t>
            </a:r>
            <a:r>
              <a:rPr lang="en-US" sz="2800" spc="-15" dirty="0">
                <a:latin typeface="Times New Roman"/>
                <a:cs typeface="Times New Roman"/>
              </a:rPr>
              <a:t> </a:t>
            </a:r>
            <a:r>
              <a:rPr lang="en-US" sz="2800" spc="-55" dirty="0">
                <a:latin typeface="Times New Roman"/>
                <a:cs typeface="Times New Roman"/>
              </a:rPr>
              <a:t>data.</a:t>
            </a:r>
            <a:endParaRPr lang="en-US" sz="2800" dirty="0">
              <a:latin typeface="Times New Roman"/>
              <a:cs typeface="Times New Roman"/>
            </a:endParaRPr>
          </a:p>
          <a:p>
            <a:pPr marL="12700" marR="377825" indent="187960" algn="just">
              <a:spcBef>
                <a:spcPts val="690"/>
              </a:spcBef>
              <a:buAutoNum type="arabicPeriod"/>
              <a:tabLst>
                <a:tab pos="533400" algn="l"/>
              </a:tabLst>
            </a:pPr>
            <a:r>
              <a:rPr lang="en-US" sz="2800" spc="-50" dirty="0">
                <a:latin typeface="Times New Roman"/>
                <a:cs typeface="Times New Roman"/>
              </a:rPr>
              <a:t>Two </a:t>
            </a:r>
            <a:r>
              <a:rPr lang="en-US" sz="2800" spc="-90" dirty="0">
                <a:latin typeface="Times New Roman"/>
                <a:cs typeface="Times New Roman"/>
              </a:rPr>
              <a:t>, </a:t>
            </a:r>
            <a:r>
              <a:rPr lang="en-US" sz="2800" spc="-30" dirty="0">
                <a:latin typeface="Times New Roman"/>
                <a:cs typeface="Times New Roman"/>
              </a:rPr>
              <a:t>Three </a:t>
            </a:r>
            <a:r>
              <a:rPr lang="en-US" sz="2800" spc="10" dirty="0">
                <a:latin typeface="Times New Roman"/>
                <a:cs typeface="Times New Roman"/>
              </a:rPr>
              <a:t>or </a:t>
            </a:r>
            <a:r>
              <a:rPr lang="en-US" sz="2800" spc="-60" dirty="0">
                <a:latin typeface="Times New Roman"/>
                <a:cs typeface="Times New Roman"/>
              </a:rPr>
              <a:t>even </a:t>
            </a:r>
            <a:r>
              <a:rPr lang="en-US" sz="2800" spc="-25" dirty="0">
                <a:latin typeface="Times New Roman"/>
                <a:cs typeface="Times New Roman"/>
              </a:rPr>
              <a:t>more </a:t>
            </a:r>
            <a:r>
              <a:rPr lang="en-US" sz="2800" spc="-70" dirty="0">
                <a:latin typeface="Times New Roman"/>
                <a:cs typeface="Times New Roman"/>
              </a:rPr>
              <a:t>reading </a:t>
            </a:r>
            <a:r>
              <a:rPr lang="en-US" sz="2800" spc="-40" dirty="0">
                <a:latin typeface="Times New Roman"/>
                <a:cs typeface="Times New Roman"/>
              </a:rPr>
              <a:t>should </a:t>
            </a:r>
            <a:r>
              <a:rPr lang="en-US" sz="2800" spc="-30" dirty="0">
                <a:latin typeface="Times New Roman"/>
                <a:cs typeface="Times New Roman"/>
              </a:rPr>
              <a:t>be </a:t>
            </a:r>
            <a:r>
              <a:rPr lang="en-US" sz="2800" spc="-685" dirty="0">
                <a:latin typeface="Times New Roman"/>
                <a:cs typeface="Times New Roman"/>
              </a:rPr>
              <a:t> </a:t>
            </a:r>
            <a:r>
              <a:rPr lang="en-US" sz="2800" spc="-45" dirty="0">
                <a:latin typeface="Times New Roman"/>
                <a:cs typeface="Times New Roman"/>
              </a:rPr>
              <a:t>taken</a:t>
            </a:r>
            <a:r>
              <a:rPr lang="en-US" sz="2800" spc="35" dirty="0">
                <a:latin typeface="Times New Roman"/>
                <a:cs typeface="Times New Roman"/>
              </a:rPr>
              <a:t> </a:t>
            </a:r>
            <a:r>
              <a:rPr lang="en-US" sz="2800" spc="-5" dirty="0">
                <a:latin typeface="Times New Roman"/>
                <a:cs typeface="Times New Roman"/>
              </a:rPr>
              <a:t>for</a:t>
            </a:r>
            <a:r>
              <a:rPr lang="en-US" sz="2800" dirty="0">
                <a:latin typeface="Times New Roman"/>
                <a:cs typeface="Times New Roman"/>
              </a:rPr>
              <a:t> </a:t>
            </a:r>
            <a:r>
              <a:rPr lang="en-US" sz="2800" spc="-10" dirty="0">
                <a:latin typeface="Times New Roman"/>
                <a:cs typeface="Times New Roman"/>
              </a:rPr>
              <a:t>the</a:t>
            </a:r>
            <a:r>
              <a:rPr lang="en-US" sz="2800" spc="-15" dirty="0">
                <a:latin typeface="Times New Roman"/>
                <a:cs typeface="Times New Roman"/>
              </a:rPr>
              <a:t> </a:t>
            </a:r>
            <a:r>
              <a:rPr lang="en-US" sz="2800" spc="-60" dirty="0">
                <a:latin typeface="Times New Roman"/>
                <a:cs typeface="Times New Roman"/>
              </a:rPr>
              <a:t>quantity</a:t>
            </a:r>
            <a:r>
              <a:rPr lang="en-US" sz="2800" spc="-10" dirty="0">
                <a:latin typeface="Times New Roman"/>
                <a:cs typeface="Times New Roman"/>
              </a:rPr>
              <a:t> </a:t>
            </a:r>
            <a:r>
              <a:rPr lang="en-US" sz="2800" spc="-20" dirty="0">
                <a:latin typeface="Times New Roman"/>
                <a:cs typeface="Times New Roman"/>
              </a:rPr>
              <a:t>under</a:t>
            </a:r>
            <a:r>
              <a:rPr lang="en-US" sz="2800" spc="-5" dirty="0">
                <a:latin typeface="Times New Roman"/>
                <a:cs typeface="Times New Roman"/>
              </a:rPr>
              <a:t> </a:t>
            </a:r>
            <a:r>
              <a:rPr lang="en-US" sz="2800" spc="-50" dirty="0">
                <a:latin typeface="Times New Roman"/>
                <a:cs typeface="Times New Roman"/>
              </a:rPr>
              <a:t>measurement.</a:t>
            </a:r>
            <a:endParaRPr lang="en-US" sz="2800" dirty="0">
              <a:latin typeface="Times New Roman"/>
              <a:cs typeface="Times New Roman"/>
            </a:endParaRPr>
          </a:p>
          <a:p>
            <a:pPr marL="12700" marR="9525" indent="16510" algn="just">
              <a:spcBef>
                <a:spcPts val="690"/>
              </a:spcBef>
            </a:pPr>
            <a:endParaRPr sz="2800" dirty="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4330" y="497840"/>
            <a:ext cx="3859529" cy="695960"/>
          </a:xfrm>
          <a:prstGeom prst="rect">
            <a:avLst/>
          </a:prstGeom>
        </p:spPr>
        <p:txBody>
          <a:bodyPr vert="horz" wrap="square" lIns="0" tIns="12700" rIns="0" bIns="0" rtlCol="0" anchor="ctr">
            <a:spAutoFit/>
          </a:bodyPr>
          <a:lstStyle/>
          <a:p>
            <a:pPr marL="12700">
              <a:lnSpc>
                <a:spcPct val="100000"/>
              </a:lnSpc>
              <a:spcBef>
                <a:spcPts val="100"/>
              </a:spcBef>
            </a:pPr>
            <a:r>
              <a:rPr spc="-140" dirty="0">
                <a:latin typeface="Times New Roman" panose="02020603050405020304" pitchFamily="18" charset="0"/>
                <a:cs typeface="Times New Roman" panose="02020603050405020304" pitchFamily="18" charset="0"/>
              </a:rPr>
              <a:t>Systematic</a:t>
            </a:r>
            <a:r>
              <a:rPr spc="-4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Errors</a:t>
            </a:r>
            <a:endParaRPr dirty="0">
              <a:latin typeface="Times New Roman" panose="02020603050405020304" pitchFamily="18" charset="0"/>
              <a:cs typeface="Times New Roman" panose="02020603050405020304" pitchFamily="18" charset="0"/>
            </a:endParaRPr>
          </a:p>
        </p:txBody>
      </p:sp>
      <p:sp>
        <p:nvSpPr>
          <p:cNvPr id="3" name="object 3"/>
          <p:cNvSpPr txBox="1"/>
          <p:nvPr/>
        </p:nvSpPr>
        <p:spPr>
          <a:xfrm>
            <a:off x="2059941" y="1531620"/>
            <a:ext cx="8030845" cy="2381250"/>
          </a:xfrm>
          <a:prstGeom prst="rect">
            <a:avLst/>
          </a:prstGeom>
        </p:spPr>
        <p:txBody>
          <a:bodyPr vert="horz" wrap="square" lIns="0" tIns="114300" rIns="0" bIns="0" rtlCol="0">
            <a:spAutoFit/>
          </a:bodyPr>
          <a:lstStyle/>
          <a:p>
            <a:pPr marL="12700">
              <a:spcBef>
                <a:spcPts val="900"/>
              </a:spcBef>
              <a:tabLst>
                <a:tab pos="3003550" algn="l"/>
              </a:tabLst>
            </a:pPr>
            <a:r>
              <a:rPr sz="3200" spc="-105" dirty="0">
                <a:latin typeface="Times New Roman"/>
                <a:cs typeface="Times New Roman"/>
              </a:rPr>
              <a:t>Systematic</a:t>
            </a:r>
            <a:r>
              <a:rPr sz="3200" spc="15" dirty="0">
                <a:latin typeface="Times New Roman"/>
                <a:cs typeface="Times New Roman"/>
              </a:rPr>
              <a:t> </a:t>
            </a:r>
            <a:r>
              <a:rPr sz="3200" spc="10" dirty="0">
                <a:latin typeface="Times New Roman"/>
                <a:cs typeface="Times New Roman"/>
              </a:rPr>
              <a:t>Errors	</a:t>
            </a:r>
            <a:r>
              <a:rPr sz="3200" spc="-100" dirty="0">
                <a:latin typeface="Times New Roman"/>
                <a:cs typeface="Times New Roman"/>
              </a:rPr>
              <a:t>classified</a:t>
            </a:r>
            <a:r>
              <a:rPr sz="3200" spc="-15" dirty="0">
                <a:latin typeface="Times New Roman"/>
                <a:cs typeface="Times New Roman"/>
              </a:rPr>
              <a:t> into</a:t>
            </a:r>
            <a:r>
              <a:rPr sz="3200" spc="-20" dirty="0">
                <a:latin typeface="Times New Roman"/>
                <a:cs typeface="Times New Roman"/>
              </a:rPr>
              <a:t> </a:t>
            </a:r>
            <a:r>
              <a:rPr sz="3200" spc="-25" dirty="0">
                <a:latin typeface="Times New Roman"/>
                <a:cs typeface="Times New Roman"/>
              </a:rPr>
              <a:t>three</a:t>
            </a:r>
            <a:r>
              <a:rPr sz="3200" spc="-15" dirty="0">
                <a:latin typeface="Times New Roman"/>
                <a:cs typeface="Times New Roman"/>
              </a:rPr>
              <a:t> </a:t>
            </a:r>
            <a:r>
              <a:rPr sz="3200" spc="-75" dirty="0">
                <a:latin typeface="Times New Roman"/>
                <a:cs typeface="Times New Roman"/>
              </a:rPr>
              <a:t>categories</a:t>
            </a:r>
            <a:r>
              <a:rPr sz="3200" spc="-20" dirty="0">
                <a:latin typeface="Times New Roman"/>
                <a:cs typeface="Times New Roman"/>
              </a:rPr>
              <a:t> </a:t>
            </a:r>
            <a:r>
              <a:rPr sz="3200" spc="-135" dirty="0">
                <a:latin typeface="Times New Roman"/>
                <a:cs typeface="Times New Roman"/>
              </a:rPr>
              <a:t>:-</a:t>
            </a:r>
            <a:endParaRPr sz="3200">
              <a:latin typeface="Times New Roman"/>
              <a:cs typeface="Times New Roman"/>
            </a:endParaRPr>
          </a:p>
          <a:p>
            <a:pPr marL="355600" indent="-342900">
              <a:spcBef>
                <a:spcPts val="800"/>
              </a:spcBef>
              <a:buAutoNum type="arabicPeriod"/>
              <a:tabLst>
                <a:tab pos="355600" algn="l"/>
              </a:tabLst>
            </a:pPr>
            <a:r>
              <a:rPr sz="3200" spc="-30" dirty="0">
                <a:latin typeface="Times New Roman"/>
                <a:cs typeface="Times New Roman"/>
              </a:rPr>
              <a:t>Instrumental</a:t>
            </a:r>
            <a:r>
              <a:rPr sz="3200" spc="-20" dirty="0">
                <a:latin typeface="Times New Roman"/>
                <a:cs typeface="Times New Roman"/>
              </a:rPr>
              <a:t> </a:t>
            </a:r>
            <a:r>
              <a:rPr sz="3200" spc="10" dirty="0">
                <a:latin typeface="Times New Roman"/>
                <a:cs typeface="Times New Roman"/>
              </a:rPr>
              <a:t>Errors</a:t>
            </a:r>
            <a:endParaRPr sz="3200">
              <a:latin typeface="Times New Roman"/>
              <a:cs typeface="Times New Roman"/>
            </a:endParaRPr>
          </a:p>
          <a:p>
            <a:pPr marL="355600" indent="-342900">
              <a:spcBef>
                <a:spcPts val="800"/>
              </a:spcBef>
              <a:buAutoNum type="arabicPeriod"/>
              <a:tabLst>
                <a:tab pos="355600" algn="l"/>
              </a:tabLst>
            </a:pPr>
            <a:r>
              <a:rPr sz="3200" spc="-30" dirty="0">
                <a:latin typeface="Times New Roman"/>
                <a:cs typeface="Times New Roman"/>
              </a:rPr>
              <a:t>Environmental</a:t>
            </a:r>
            <a:r>
              <a:rPr sz="3200" spc="-35" dirty="0">
                <a:latin typeface="Times New Roman"/>
                <a:cs typeface="Times New Roman"/>
              </a:rPr>
              <a:t> </a:t>
            </a:r>
            <a:r>
              <a:rPr sz="3200" spc="10" dirty="0">
                <a:latin typeface="Times New Roman"/>
                <a:cs typeface="Times New Roman"/>
              </a:rPr>
              <a:t>Errors</a:t>
            </a:r>
            <a:endParaRPr sz="3200">
              <a:latin typeface="Times New Roman"/>
              <a:cs typeface="Times New Roman"/>
            </a:endParaRPr>
          </a:p>
          <a:p>
            <a:pPr marL="494030" indent="-481965">
              <a:spcBef>
                <a:spcPts val="790"/>
              </a:spcBef>
              <a:buAutoNum type="arabicPeriod"/>
              <a:tabLst>
                <a:tab pos="493395" algn="l"/>
                <a:tab pos="494665" algn="l"/>
              </a:tabLst>
            </a:pPr>
            <a:r>
              <a:rPr sz="3200" spc="-45" dirty="0">
                <a:latin typeface="Times New Roman"/>
                <a:cs typeface="Times New Roman"/>
              </a:rPr>
              <a:t>Observational</a:t>
            </a:r>
            <a:r>
              <a:rPr sz="3200" spc="-15" dirty="0">
                <a:latin typeface="Times New Roman"/>
                <a:cs typeface="Times New Roman"/>
              </a:rPr>
              <a:t> </a:t>
            </a:r>
            <a:r>
              <a:rPr sz="3200" spc="10" dirty="0">
                <a:latin typeface="Times New Roman"/>
                <a:cs typeface="Times New Roman"/>
              </a:rPr>
              <a:t>Errors</a:t>
            </a:r>
            <a:endParaRPr sz="32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6679" y="497840"/>
            <a:ext cx="4352290" cy="695960"/>
          </a:xfrm>
          <a:prstGeom prst="rect">
            <a:avLst/>
          </a:prstGeom>
        </p:spPr>
        <p:txBody>
          <a:bodyPr vert="horz" wrap="square" lIns="0" tIns="12700" rIns="0" bIns="0" rtlCol="0" anchor="ctr">
            <a:spAutoFit/>
          </a:bodyPr>
          <a:lstStyle/>
          <a:p>
            <a:pPr marL="12700">
              <a:lnSpc>
                <a:spcPct val="100000"/>
              </a:lnSpc>
              <a:spcBef>
                <a:spcPts val="100"/>
              </a:spcBef>
            </a:pPr>
            <a:r>
              <a:rPr spc="-35" dirty="0"/>
              <a:t>Instrumental</a:t>
            </a:r>
            <a:r>
              <a:rPr spc="-70" dirty="0"/>
              <a:t> </a:t>
            </a:r>
            <a:r>
              <a:rPr spc="15" dirty="0"/>
              <a:t>Errors</a:t>
            </a:r>
            <a:endParaRPr/>
          </a:p>
        </p:txBody>
      </p:sp>
      <p:sp>
        <p:nvSpPr>
          <p:cNvPr id="3" name="object 3"/>
          <p:cNvSpPr txBox="1"/>
          <p:nvPr/>
        </p:nvSpPr>
        <p:spPr>
          <a:xfrm>
            <a:off x="1180731" y="1723405"/>
            <a:ext cx="10617692" cy="3411190"/>
          </a:xfrm>
          <a:prstGeom prst="rect">
            <a:avLst/>
          </a:prstGeom>
        </p:spPr>
        <p:txBody>
          <a:bodyPr vert="horz" wrap="square" lIns="0" tIns="60960" rIns="0" bIns="0" rtlCol="0">
            <a:spAutoFit/>
          </a:bodyPr>
          <a:lstStyle/>
          <a:p>
            <a:pPr marL="12700" algn="just">
              <a:spcBef>
                <a:spcPts val="480"/>
              </a:spcBef>
            </a:pPr>
            <a:r>
              <a:rPr sz="3000" spc="-45" dirty="0">
                <a:latin typeface="Times New Roman"/>
                <a:cs typeface="Times New Roman"/>
              </a:rPr>
              <a:t>These</a:t>
            </a:r>
            <a:r>
              <a:rPr sz="3000" dirty="0">
                <a:latin typeface="Times New Roman"/>
                <a:cs typeface="Times New Roman"/>
              </a:rPr>
              <a:t> </a:t>
            </a:r>
            <a:r>
              <a:rPr sz="3000" spc="-30" dirty="0">
                <a:latin typeface="Times New Roman"/>
                <a:cs typeface="Times New Roman"/>
              </a:rPr>
              <a:t>errors</a:t>
            </a:r>
            <a:r>
              <a:rPr sz="3000" spc="5" dirty="0">
                <a:latin typeface="Times New Roman"/>
                <a:cs typeface="Times New Roman"/>
              </a:rPr>
              <a:t> </a:t>
            </a:r>
            <a:r>
              <a:rPr sz="3000" spc="-90" dirty="0">
                <a:latin typeface="Times New Roman"/>
                <a:cs typeface="Times New Roman"/>
              </a:rPr>
              <a:t>arises</a:t>
            </a:r>
            <a:r>
              <a:rPr sz="3000" spc="5" dirty="0">
                <a:latin typeface="Times New Roman"/>
                <a:cs typeface="Times New Roman"/>
              </a:rPr>
              <a:t> </a:t>
            </a:r>
            <a:r>
              <a:rPr sz="3000" spc="-45" dirty="0">
                <a:latin typeface="Times New Roman"/>
                <a:cs typeface="Times New Roman"/>
              </a:rPr>
              <a:t>due</a:t>
            </a:r>
            <a:r>
              <a:rPr sz="3000" dirty="0">
                <a:latin typeface="Times New Roman"/>
                <a:cs typeface="Times New Roman"/>
              </a:rPr>
              <a:t> </a:t>
            </a:r>
            <a:r>
              <a:rPr sz="3000" spc="30" dirty="0">
                <a:latin typeface="Times New Roman"/>
                <a:cs typeface="Times New Roman"/>
              </a:rPr>
              <a:t>to</a:t>
            </a:r>
            <a:r>
              <a:rPr sz="3000" spc="15" dirty="0">
                <a:latin typeface="Times New Roman"/>
                <a:cs typeface="Times New Roman"/>
              </a:rPr>
              <a:t> </a:t>
            </a:r>
            <a:r>
              <a:rPr sz="3000" spc="-25" dirty="0">
                <a:latin typeface="Times New Roman"/>
                <a:cs typeface="Times New Roman"/>
              </a:rPr>
              <a:t>three</a:t>
            </a:r>
            <a:r>
              <a:rPr sz="3000" spc="5" dirty="0">
                <a:latin typeface="Times New Roman"/>
                <a:cs typeface="Times New Roman"/>
              </a:rPr>
              <a:t> </a:t>
            </a:r>
            <a:r>
              <a:rPr sz="3000" spc="-65" dirty="0">
                <a:latin typeface="Times New Roman"/>
                <a:cs typeface="Times New Roman"/>
              </a:rPr>
              <a:t>main</a:t>
            </a:r>
            <a:r>
              <a:rPr sz="3000" spc="10" dirty="0">
                <a:latin typeface="Times New Roman"/>
                <a:cs typeface="Times New Roman"/>
              </a:rPr>
              <a:t> </a:t>
            </a:r>
            <a:r>
              <a:rPr sz="3000" spc="-55" dirty="0">
                <a:latin typeface="Times New Roman"/>
                <a:cs typeface="Times New Roman"/>
              </a:rPr>
              <a:t>reasons.</a:t>
            </a:r>
            <a:endParaRPr sz="3000" dirty="0">
              <a:latin typeface="Times New Roman"/>
              <a:cs typeface="Times New Roman"/>
            </a:endParaRPr>
          </a:p>
          <a:p>
            <a:pPr marL="355600" indent="-342900" algn="just">
              <a:spcBef>
                <a:spcPts val="380"/>
              </a:spcBef>
              <a:buAutoNum type="arabicPeriod"/>
              <a:tabLst>
                <a:tab pos="355600" algn="l"/>
              </a:tabLst>
            </a:pPr>
            <a:r>
              <a:rPr sz="3000" dirty="0">
                <a:latin typeface="Times New Roman"/>
                <a:cs typeface="Times New Roman"/>
              </a:rPr>
              <a:t>Due</a:t>
            </a:r>
            <a:r>
              <a:rPr sz="3000" spc="-15" dirty="0">
                <a:latin typeface="Times New Roman"/>
                <a:cs typeface="Times New Roman"/>
              </a:rPr>
              <a:t> </a:t>
            </a:r>
            <a:r>
              <a:rPr sz="3000" spc="35" dirty="0">
                <a:latin typeface="Times New Roman"/>
                <a:cs typeface="Times New Roman"/>
              </a:rPr>
              <a:t>to</a:t>
            </a:r>
            <a:r>
              <a:rPr sz="3000" dirty="0">
                <a:latin typeface="Times New Roman"/>
                <a:cs typeface="Times New Roman"/>
              </a:rPr>
              <a:t> </a:t>
            </a:r>
            <a:r>
              <a:rPr sz="3000" spc="-30" dirty="0">
                <a:latin typeface="Times New Roman"/>
                <a:cs typeface="Times New Roman"/>
              </a:rPr>
              <a:t>inherent</a:t>
            </a:r>
            <a:r>
              <a:rPr sz="3000" spc="5" dirty="0">
                <a:latin typeface="Times New Roman"/>
                <a:cs typeface="Times New Roman"/>
              </a:rPr>
              <a:t> </a:t>
            </a:r>
            <a:r>
              <a:rPr sz="3000" spc="-35" dirty="0">
                <a:latin typeface="Times New Roman"/>
                <a:cs typeface="Times New Roman"/>
              </a:rPr>
              <a:t>shortcoming</a:t>
            </a:r>
            <a:r>
              <a:rPr sz="3000" dirty="0">
                <a:latin typeface="Times New Roman"/>
                <a:cs typeface="Times New Roman"/>
              </a:rPr>
              <a:t> </a:t>
            </a:r>
            <a:r>
              <a:rPr sz="3000" spc="-60" dirty="0">
                <a:latin typeface="Times New Roman"/>
                <a:cs typeface="Times New Roman"/>
              </a:rPr>
              <a:t>in</a:t>
            </a:r>
            <a:r>
              <a:rPr sz="3000" spc="5" dirty="0">
                <a:latin typeface="Times New Roman"/>
                <a:cs typeface="Times New Roman"/>
              </a:rPr>
              <a:t> </a:t>
            </a:r>
            <a:r>
              <a:rPr sz="3000" spc="-5" dirty="0">
                <a:latin typeface="Times New Roman"/>
                <a:cs typeface="Times New Roman"/>
              </a:rPr>
              <a:t>the</a:t>
            </a:r>
            <a:r>
              <a:rPr sz="3000" spc="-10" dirty="0">
                <a:latin typeface="Times New Roman"/>
                <a:cs typeface="Times New Roman"/>
              </a:rPr>
              <a:t> </a:t>
            </a:r>
            <a:r>
              <a:rPr sz="3000" spc="-30" dirty="0">
                <a:latin typeface="Times New Roman"/>
                <a:cs typeface="Times New Roman"/>
              </a:rPr>
              <a:t>instrument.</a:t>
            </a:r>
            <a:endParaRPr sz="3000" dirty="0">
              <a:latin typeface="Times New Roman"/>
              <a:cs typeface="Times New Roman"/>
            </a:endParaRPr>
          </a:p>
          <a:p>
            <a:pPr marL="355600" marR="5080" indent="142240" algn="just">
              <a:lnSpc>
                <a:spcPct val="89900"/>
              </a:lnSpc>
              <a:spcBef>
                <a:spcPts val="750"/>
              </a:spcBef>
            </a:pPr>
            <a:r>
              <a:rPr sz="3000" u="heavy" spc="-65" dirty="0">
                <a:uFill>
                  <a:solidFill>
                    <a:srgbClr val="000000"/>
                  </a:solidFill>
                </a:uFill>
                <a:latin typeface="Times New Roman"/>
                <a:cs typeface="Times New Roman"/>
              </a:rPr>
              <a:t>Example:-</a:t>
            </a:r>
            <a:r>
              <a:rPr sz="3000" spc="-60" dirty="0">
                <a:latin typeface="Times New Roman"/>
                <a:cs typeface="Times New Roman"/>
              </a:rPr>
              <a:t> </a:t>
            </a:r>
            <a:r>
              <a:rPr sz="3000" spc="15" dirty="0">
                <a:latin typeface="Times New Roman"/>
                <a:cs typeface="Times New Roman"/>
              </a:rPr>
              <a:t>If </a:t>
            </a:r>
            <a:r>
              <a:rPr sz="3000" spc="-5" dirty="0">
                <a:latin typeface="Times New Roman"/>
                <a:cs typeface="Times New Roman"/>
              </a:rPr>
              <a:t>the </a:t>
            </a:r>
            <a:r>
              <a:rPr sz="3000" spc="-55" dirty="0">
                <a:latin typeface="Times New Roman"/>
                <a:cs typeface="Times New Roman"/>
              </a:rPr>
              <a:t>spring used </a:t>
            </a:r>
            <a:r>
              <a:rPr sz="3000" spc="-60" dirty="0">
                <a:latin typeface="Times New Roman"/>
                <a:cs typeface="Times New Roman"/>
              </a:rPr>
              <a:t>in </a:t>
            </a:r>
            <a:r>
              <a:rPr sz="3000" spc="-25" dirty="0">
                <a:latin typeface="Times New Roman"/>
                <a:cs typeface="Times New Roman"/>
              </a:rPr>
              <a:t>permanent </a:t>
            </a:r>
            <a:r>
              <a:rPr sz="3000" spc="-55" dirty="0">
                <a:latin typeface="Times New Roman"/>
                <a:cs typeface="Times New Roman"/>
              </a:rPr>
              <a:t>magnet </a:t>
            </a:r>
            <a:r>
              <a:rPr sz="3000" spc="-735" dirty="0">
                <a:latin typeface="Times New Roman"/>
                <a:cs typeface="Times New Roman"/>
              </a:rPr>
              <a:t> </a:t>
            </a:r>
            <a:r>
              <a:rPr sz="3000" spc="-30" dirty="0">
                <a:latin typeface="Times New Roman"/>
                <a:cs typeface="Times New Roman"/>
              </a:rPr>
              <a:t>instrument </a:t>
            </a:r>
            <a:r>
              <a:rPr sz="3000" spc="-55" dirty="0">
                <a:latin typeface="Times New Roman"/>
                <a:cs typeface="Times New Roman"/>
              </a:rPr>
              <a:t>has </a:t>
            </a:r>
            <a:r>
              <a:rPr sz="3000" spc="-40" dirty="0">
                <a:latin typeface="Times New Roman"/>
                <a:cs typeface="Times New Roman"/>
              </a:rPr>
              <a:t>become </a:t>
            </a:r>
            <a:r>
              <a:rPr sz="3000" spc="-120" dirty="0">
                <a:latin typeface="Times New Roman"/>
                <a:cs typeface="Times New Roman"/>
              </a:rPr>
              <a:t>weak</a:t>
            </a:r>
            <a:r>
              <a:rPr sz="3000" spc="-114" dirty="0">
                <a:latin typeface="Times New Roman"/>
                <a:cs typeface="Times New Roman"/>
              </a:rPr>
              <a:t> </a:t>
            </a:r>
            <a:r>
              <a:rPr sz="3000" dirty="0">
                <a:latin typeface="Times New Roman"/>
                <a:cs typeface="Times New Roman"/>
              </a:rPr>
              <a:t>then </a:t>
            </a:r>
            <a:r>
              <a:rPr sz="3000" spc="-30" dirty="0">
                <a:latin typeface="Times New Roman"/>
                <a:cs typeface="Times New Roman"/>
              </a:rPr>
              <a:t>instrument </a:t>
            </a:r>
            <a:r>
              <a:rPr sz="3000" spc="-160" dirty="0">
                <a:latin typeface="Times New Roman"/>
                <a:cs typeface="Times New Roman"/>
              </a:rPr>
              <a:t>will </a:t>
            </a:r>
            <a:r>
              <a:rPr sz="3000" spc="-155" dirty="0">
                <a:latin typeface="Times New Roman"/>
                <a:cs typeface="Times New Roman"/>
              </a:rPr>
              <a:t> </a:t>
            </a:r>
            <a:r>
              <a:rPr sz="3000" spc="-150" dirty="0">
                <a:latin typeface="Times New Roman"/>
                <a:cs typeface="Times New Roman"/>
              </a:rPr>
              <a:t>always</a:t>
            </a:r>
            <a:r>
              <a:rPr sz="3000" spc="-145" dirty="0">
                <a:latin typeface="Times New Roman"/>
                <a:cs typeface="Times New Roman"/>
              </a:rPr>
              <a:t> </a:t>
            </a:r>
            <a:r>
              <a:rPr sz="3000" spc="-55" dirty="0">
                <a:latin typeface="Times New Roman"/>
                <a:cs typeface="Times New Roman"/>
              </a:rPr>
              <a:t>read </a:t>
            </a:r>
            <a:r>
              <a:rPr sz="3000" spc="-70" dirty="0">
                <a:latin typeface="Times New Roman"/>
                <a:cs typeface="Times New Roman"/>
              </a:rPr>
              <a:t>high. </a:t>
            </a:r>
            <a:r>
              <a:rPr sz="3000" spc="10" dirty="0">
                <a:latin typeface="Times New Roman"/>
                <a:cs typeface="Times New Roman"/>
              </a:rPr>
              <a:t>Errors</a:t>
            </a:r>
            <a:r>
              <a:rPr sz="3000" spc="775" dirty="0">
                <a:latin typeface="Times New Roman"/>
                <a:cs typeface="Times New Roman"/>
              </a:rPr>
              <a:t> </a:t>
            </a:r>
            <a:r>
              <a:rPr sz="3000" spc="-130" dirty="0">
                <a:latin typeface="Times New Roman"/>
                <a:cs typeface="Times New Roman"/>
              </a:rPr>
              <a:t>may </a:t>
            </a:r>
            <a:r>
              <a:rPr sz="3000" spc="-70" dirty="0">
                <a:latin typeface="Times New Roman"/>
                <a:cs typeface="Times New Roman"/>
              </a:rPr>
              <a:t>caused because </a:t>
            </a:r>
            <a:r>
              <a:rPr sz="3000" dirty="0">
                <a:latin typeface="Times New Roman"/>
                <a:cs typeface="Times New Roman"/>
              </a:rPr>
              <a:t>of </a:t>
            </a:r>
            <a:r>
              <a:rPr sz="3000" spc="5" dirty="0">
                <a:latin typeface="Times New Roman"/>
                <a:cs typeface="Times New Roman"/>
              </a:rPr>
              <a:t> </a:t>
            </a:r>
            <a:r>
              <a:rPr sz="3000" spc="-45" dirty="0">
                <a:latin typeface="Times New Roman"/>
                <a:cs typeface="Times New Roman"/>
              </a:rPr>
              <a:t>friction</a:t>
            </a:r>
            <a:r>
              <a:rPr sz="3000" spc="60" dirty="0">
                <a:latin typeface="Times New Roman"/>
                <a:cs typeface="Times New Roman"/>
              </a:rPr>
              <a:t> </a:t>
            </a:r>
            <a:r>
              <a:rPr sz="3000" spc="-95" dirty="0">
                <a:latin typeface="Times New Roman"/>
                <a:cs typeface="Times New Roman"/>
              </a:rPr>
              <a:t>,</a:t>
            </a:r>
            <a:r>
              <a:rPr sz="3000" spc="5" dirty="0">
                <a:latin typeface="Times New Roman"/>
                <a:cs typeface="Times New Roman"/>
              </a:rPr>
              <a:t> </a:t>
            </a:r>
            <a:r>
              <a:rPr sz="3000" spc="-80" dirty="0">
                <a:latin typeface="Times New Roman"/>
                <a:cs typeface="Times New Roman"/>
              </a:rPr>
              <a:t>hysteresis</a:t>
            </a:r>
            <a:r>
              <a:rPr sz="3000" dirty="0">
                <a:latin typeface="Times New Roman"/>
                <a:cs typeface="Times New Roman"/>
              </a:rPr>
              <a:t> </a:t>
            </a:r>
            <a:r>
              <a:rPr sz="3000" spc="-95" dirty="0">
                <a:latin typeface="Times New Roman"/>
                <a:cs typeface="Times New Roman"/>
              </a:rPr>
              <a:t>,</a:t>
            </a:r>
            <a:r>
              <a:rPr sz="3000" dirty="0">
                <a:latin typeface="Times New Roman"/>
                <a:cs typeface="Times New Roman"/>
              </a:rPr>
              <a:t> </a:t>
            </a:r>
            <a:r>
              <a:rPr sz="3000" spc="15" dirty="0">
                <a:latin typeface="Times New Roman"/>
                <a:cs typeface="Times New Roman"/>
              </a:rPr>
              <a:t>or</a:t>
            </a:r>
            <a:r>
              <a:rPr sz="3000" spc="-5" dirty="0">
                <a:latin typeface="Times New Roman"/>
                <a:cs typeface="Times New Roman"/>
              </a:rPr>
              <a:t> </a:t>
            </a:r>
            <a:r>
              <a:rPr sz="3000" spc="-65" dirty="0">
                <a:latin typeface="Times New Roman"/>
                <a:cs typeface="Times New Roman"/>
              </a:rPr>
              <a:t>even</a:t>
            </a:r>
            <a:r>
              <a:rPr sz="3000" dirty="0">
                <a:latin typeface="Times New Roman"/>
                <a:cs typeface="Times New Roman"/>
              </a:rPr>
              <a:t> </a:t>
            </a:r>
            <a:r>
              <a:rPr sz="3000" spc="-90" dirty="0">
                <a:latin typeface="Times New Roman"/>
                <a:cs typeface="Times New Roman"/>
              </a:rPr>
              <a:t>gear</a:t>
            </a:r>
            <a:r>
              <a:rPr sz="3000" spc="-5" dirty="0">
                <a:latin typeface="Times New Roman"/>
                <a:cs typeface="Times New Roman"/>
              </a:rPr>
              <a:t> </a:t>
            </a:r>
            <a:r>
              <a:rPr sz="3000" spc="-75" dirty="0">
                <a:latin typeface="Times New Roman"/>
                <a:cs typeface="Times New Roman"/>
              </a:rPr>
              <a:t>backlash.</a:t>
            </a:r>
            <a:endParaRPr sz="3000" dirty="0">
              <a:latin typeface="Times New Roman"/>
              <a:cs typeface="Times New Roman"/>
            </a:endParaRPr>
          </a:p>
          <a:p>
            <a:pPr marL="355600" indent="-342900" algn="just">
              <a:spcBef>
                <a:spcPts val="390"/>
              </a:spcBef>
              <a:buAutoNum type="arabicPeriod" startAt="2"/>
              <a:tabLst>
                <a:tab pos="355600" algn="l"/>
              </a:tabLst>
            </a:pPr>
            <a:r>
              <a:rPr sz="3000" dirty="0">
                <a:latin typeface="Times New Roman"/>
                <a:cs typeface="Times New Roman"/>
              </a:rPr>
              <a:t>Due</a:t>
            </a:r>
            <a:r>
              <a:rPr sz="3000" spc="-20" dirty="0">
                <a:latin typeface="Times New Roman"/>
                <a:cs typeface="Times New Roman"/>
              </a:rPr>
              <a:t> </a:t>
            </a:r>
            <a:r>
              <a:rPr sz="3000" spc="35" dirty="0">
                <a:latin typeface="Times New Roman"/>
                <a:cs typeface="Times New Roman"/>
              </a:rPr>
              <a:t>to</a:t>
            </a:r>
            <a:r>
              <a:rPr sz="3000" spc="-10" dirty="0">
                <a:latin typeface="Times New Roman"/>
                <a:cs typeface="Times New Roman"/>
              </a:rPr>
              <a:t> </a:t>
            </a:r>
            <a:r>
              <a:rPr sz="3000" spc="-80" dirty="0">
                <a:latin typeface="Times New Roman"/>
                <a:cs typeface="Times New Roman"/>
              </a:rPr>
              <a:t>misuse</a:t>
            </a:r>
            <a:r>
              <a:rPr sz="3000" spc="-10" dirty="0">
                <a:latin typeface="Times New Roman"/>
                <a:cs typeface="Times New Roman"/>
              </a:rPr>
              <a:t> </a:t>
            </a:r>
            <a:r>
              <a:rPr sz="3000" dirty="0">
                <a:latin typeface="Times New Roman"/>
                <a:cs typeface="Times New Roman"/>
              </a:rPr>
              <a:t>of</a:t>
            </a:r>
            <a:r>
              <a:rPr sz="3000" spc="-10" dirty="0">
                <a:latin typeface="Times New Roman"/>
                <a:cs typeface="Times New Roman"/>
              </a:rPr>
              <a:t> </a:t>
            </a:r>
            <a:r>
              <a:rPr sz="3000" spc="-5" dirty="0">
                <a:latin typeface="Times New Roman"/>
                <a:cs typeface="Times New Roman"/>
              </a:rPr>
              <a:t>the</a:t>
            </a:r>
            <a:r>
              <a:rPr sz="3000" spc="-15" dirty="0">
                <a:latin typeface="Times New Roman"/>
                <a:cs typeface="Times New Roman"/>
              </a:rPr>
              <a:t> </a:t>
            </a:r>
            <a:r>
              <a:rPr sz="3000" spc="-35" dirty="0">
                <a:latin typeface="Times New Roman"/>
                <a:cs typeface="Times New Roman"/>
              </a:rPr>
              <a:t>instruments.</a:t>
            </a:r>
            <a:endParaRPr sz="3000" dirty="0">
              <a:latin typeface="Times New Roman"/>
              <a:cs typeface="Times New Roman"/>
            </a:endParaRPr>
          </a:p>
          <a:p>
            <a:pPr marL="355600" indent="-342900" algn="just">
              <a:spcBef>
                <a:spcPts val="380"/>
              </a:spcBef>
              <a:buAutoNum type="arabicPeriod" startAt="2"/>
              <a:tabLst>
                <a:tab pos="355600" algn="l"/>
              </a:tabLst>
            </a:pPr>
            <a:r>
              <a:rPr sz="3000" dirty="0">
                <a:latin typeface="Times New Roman"/>
                <a:cs typeface="Times New Roman"/>
              </a:rPr>
              <a:t>Due</a:t>
            </a:r>
            <a:r>
              <a:rPr sz="3000" spc="-20" dirty="0">
                <a:latin typeface="Times New Roman"/>
                <a:cs typeface="Times New Roman"/>
              </a:rPr>
              <a:t> </a:t>
            </a:r>
            <a:r>
              <a:rPr sz="3000" spc="35" dirty="0">
                <a:latin typeface="Times New Roman"/>
                <a:cs typeface="Times New Roman"/>
              </a:rPr>
              <a:t>to</a:t>
            </a:r>
            <a:r>
              <a:rPr sz="3000" spc="-10" dirty="0">
                <a:latin typeface="Times New Roman"/>
                <a:cs typeface="Times New Roman"/>
              </a:rPr>
              <a:t> </a:t>
            </a:r>
            <a:r>
              <a:rPr sz="3000" spc="-70" dirty="0">
                <a:latin typeface="Times New Roman"/>
                <a:cs typeface="Times New Roman"/>
              </a:rPr>
              <a:t>Loading</a:t>
            </a:r>
            <a:r>
              <a:rPr sz="3000" spc="-5" dirty="0">
                <a:latin typeface="Times New Roman"/>
                <a:cs typeface="Times New Roman"/>
              </a:rPr>
              <a:t> </a:t>
            </a:r>
            <a:r>
              <a:rPr sz="3000" spc="-55" dirty="0">
                <a:latin typeface="Times New Roman"/>
                <a:cs typeface="Times New Roman"/>
              </a:rPr>
              <a:t>effects</a:t>
            </a:r>
            <a:r>
              <a:rPr sz="3000" spc="-10" dirty="0">
                <a:latin typeface="Times New Roman"/>
                <a:cs typeface="Times New Roman"/>
              </a:rPr>
              <a:t> </a:t>
            </a:r>
            <a:r>
              <a:rPr sz="3000" dirty="0">
                <a:latin typeface="Times New Roman"/>
                <a:cs typeface="Times New Roman"/>
              </a:rPr>
              <a:t>of</a:t>
            </a:r>
            <a:r>
              <a:rPr sz="3000" spc="-10" dirty="0">
                <a:latin typeface="Times New Roman"/>
                <a:cs typeface="Times New Roman"/>
              </a:rPr>
              <a:t> </a:t>
            </a:r>
            <a:r>
              <a:rPr sz="3000" spc="-35" dirty="0">
                <a:latin typeface="Times New Roman"/>
                <a:cs typeface="Times New Roman"/>
              </a:rPr>
              <a:t>instruments.</a:t>
            </a:r>
            <a:endParaRPr sz="3000" dirty="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2839" y="497840"/>
            <a:ext cx="4838700" cy="695960"/>
          </a:xfrm>
          <a:prstGeom prst="rect">
            <a:avLst/>
          </a:prstGeom>
        </p:spPr>
        <p:txBody>
          <a:bodyPr vert="horz" wrap="square" lIns="0" tIns="12700" rIns="0" bIns="0" rtlCol="0" anchor="ctr">
            <a:spAutoFit/>
          </a:bodyPr>
          <a:lstStyle/>
          <a:p>
            <a:pPr marL="12700">
              <a:lnSpc>
                <a:spcPct val="100000"/>
              </a:lnSpc>
              <a:spcBef>
                <a:spcPts val="100"/>
              </a:spcBef>
            </a:pPr>
            <a:r>
              <a:rPr spc="-40" dirty="0"/>
              <a:t>Environmental</a:t>
            </a:r>
            <a:r>
              <a:rPr spc="-65" dirty="0"/>
              <a:t> </a:t>
            </a:r>
            <a:r>
              <a:rPr spc="15" dirty="0"/>
              <a:t>Errors</a:t>
            </a:r>
            <a:endParaRPr/>
          </a:p>
        </p:txBody>
      </p:sp>
      <p:sp>
        <p:nvSpPr>
          <p:cNvPr id="3" name="object 3"/>
          <p:cNvSpPr txBox="1"/>
          <p:nvPr/>
        </p:nvSpPr>
        <p:spPr>
          <a:xfrm>
            <a:off x="710214" y="1633220"/>
            <a:ext cx="10413505" cy="3070071"/>
          </a:xfrm>
          <a:prstGeom prst="rect">
            <a:avLst/>
          </a:prstGeom>
        </p:spPr>
        <p:txBody>
          <a:bodyPr vert="horz" wrap="square" lIns="0" tIns="12700" rIns="0" bIns="0" rtlCol="0">
            <a:spAutoFit/>
          </a:bodyPr>
          <a:lstStyle/>
          <a:p>
            <a:pPr marL="469900" marR="7620" indent="-457200" algn="just">
              <a:spcBef>
                <a:spcPts val="100"/>
              </a:spcBef>
              <a:buFont typeface="Wingdings" panose="05000000000000000000" pitchFamily="2" charset="2"/>
              <a:buChar char="Ø"/>
            </a:pPr>
            <a:r>
              <a:rPr sz="3200" spc="-45" dirty="0">
                <a:latin typeface="Times New Roman"/>
                <a:cs typeface="Times New Roman"/>
              </a:rPr>
              <a:t>These </a:t>
            </a:r>
            <a:r>
              <a:rPr sz="3200" spc="-30" dirty="0">
                <a:latin typeface="Times New Roman"/>
                <a:cs typeface="Times New Roman"/>
              </a:rPr>
              <a:t>errors </a:t>
            </a:r>
            <a:r>
              <a:rPr sz="3200" spc="-75" dirty="0">
                <a:latin typeface="Times New Roman"/>
                <a:cs typeface="Times New Roman"/>
              </a:rPr>
              <a:t>are </a:t>
            </a:r>
            <a:r>
              <a:rPr sz="3200" spc="-40" dirty="0">
                <a:latin typeface="Times New Roman"/>
                <a:cs typeface="Times New Roman"/>
              </a:rPr>
              <a:t>due </a:t>
            </a:r>
            <a:r>
              <a:rPr sz="3200" spc="35" dirty="0">
                <a:latin typeface="Times New Roman"/>
                <a:cs typeface="Times New Roman"/>
              </a:rPr>
              <a:t>to </a:t>
            </a:r>
            <a:r>
              <a:rPr sz="3200" spc="-35" dirty="0">
                <a:latin typeface="Times New Roman"/>
                <a:cs typeface="Times New Roman"/>
              </a:rPr>
              <a:t>conditions </a:t>
            </a:r>
            <a:r>
              <a:rPr sz="3200" spc="-70" dirty="0">
                <a:latin typeface="Times New Roman"/>
                <a:cs typeface="Times New Roman"/>
              </a:rPr>
              <a:t>external </a:t>
            </a:r>
            <a:r>
              <a:rPr sz="3200" spc="35" dirty="0">
                <a:latin typeface="Times New Roman"/>
                <a:cs typeface="Times New Roman"/>
              </a:rPr>
              <a:t>to </a:t>
            </a:r>
            <a:r>
              <a:rPr sz="3200" spc="40" dirty="0">
                <a:latin typeface="Times New Roman"/>
                <a:cs typeface="Times New Roman"/>
              </a:rPr>
              <a:t> </a:t>
            </a:r>
            <a:r>
              <a:rPr sz="3200" spc="-10" dirty="0">
                <a:latin typeface="Times New Roman"/>
                <a:cs typeface="Times New Roman"/>
              </a:rPr>
              <a:t>the</a:t>
            </a:r>
            <a:r>
              <a:rPr sz="3200" spc="-5" dirty="0">
                <a:latin typeface="Times New Roman"/>
                <a:cs typeface="Times New Roman"/>
              </a:rPr>
              <a:t> </a:t>
            </a:r>
            <a:r>
              <a:rPr sz="3200" spc="-75" dirty="0">
                <a:latin typeface="Times New Roman"/>
                <a:cs typeface="Times New Roman"/>
              </a:rPr>
              <a:t>measuring</a:t>
            </a:r>
            <a:r>
              <a:rPr sz="3200" spc="-70" dirty="0">
                <a:latin typeface="Times New Roman"/>
                <a:cs typeface="Times New Roman"/>
              </a:rPr>
              <a:t> </a:t>
            </a:r>
            <a:r>
              <a:rPr sz="3200" spc="-65" dirty="0">
                <a:latin typeface="Times New Roman"/>
                <a:cs typeface="Times New Roman"/>
              </a:rPr>
              <a:t>Device</a:t>
            </a:r>
            <a:r>
              <a:rPr sz="3200" spc="-60" dirty="0">
                <a:latin typeface="Times New Roman"/>
                <a:cs typeface="Times New Roman"/>
              </a:rPr>
              <a:t> </a:t>
            </a:r>
            <a:r>
              <a:rPr sz="3200" spc="-80" dirty="0">
                <a:latin typeface="Times New Roman"/>
                <a:cs typeface="Times New Roman"/>
              </a:rPr>
              <a:t>including</a:t>
            </a:r>
            <a:r>
              <a:rPr sz="3200" spc="640" dirty="0">
                <a:latin typeface="Times New Roman"/>
                <a:cs typeface="Times New Roman"/>
              </a:rPr>
              <a:t> </a:t>
            </a:r>
            <a:r>
              <a:rPr sz="3200" spc="-35" dirty="0">
                <a:latin typeface="Times New Roman"/>
                <a:cs typeface="Times New Roman"/>
              </a:rPr>
              <a:t>conditions</a:t>
            </a:r>
            <a:r>
              <a:rPr sz="3200" spc="730" dirty="0">
                <a:latin typeface="Times New Roman"/>
                <a:cs typeface="Times New Roman"/>
              </a:rPr>
              <a:t> </a:t>
            </a:r>
            <a:r>
              <a:rPr sz="3200" spc="-65" dirty="0">
                <a:latin typeface="Times New Roman"/>
                <a:cs typeface="Times New Roman"/>
              </a:rPr>
              <a:t>in </a:t>
            </a:r>
            <a:r>
              <a:rPr sz="3200" spc="-60" dirty="0">
                <a:latin typeface="Times New Roman"/>
                <a:cs typeface="Times New Roman"/>
              </a:rPr>
              <a:t> </a:t>
            </a:r>
            <a:r>
              <a:rPr sz="3200" spc="-10" dirty="0">
                <a:latin typeface="Times New Roman"/>
                <a:cs typeface="Times New Roman"/>
              </a:rPr>
              <a:t>the</a:t>
            </a:r>
            <a:r>
              <a:rPr sz="3200" spc="-5" dirty="0">
                <a:latin typeface="Times New Roman"/>
                <a:cs typeface="Times New Roman"/>
              </a:rPr>
              <a:t> </a:t>
            </a:r>
            <a:r>
              <a:rPr sz="3200" spc="-75" dirty="0">
                <a:latin typeface="Times New Roman"/>
                <a:cs typeface="Times New Roman"/>
              </a:rPr>
              <a:t>are</a:t>
            </a:r>
            <a:r>
              <a:rPr sz="3200" spc="-5" dirty="0">
                <a:latin typeface="Times New Roman"/>
                <a:cs typeface="Times New Roman"/>
              </a:rPr>
              <a:t> </a:t>
            </a:r>
            <a:r>
              <a:rPr sz="3200" spc="-40" dirty="0">
                <a:latin typeface="Times New Roman"/>
                <a:cs typeface="Times New Roman"/>
              </a:rPr>
              <a:t>surrounding</a:t>
            </a:r>
            <a:r>
              <a:rPr sz="3200" spc="10" dirty="0">
                <a:latin typeface="Times New Roman"/>
                <a:cs typeface="Times New Roman"/>
              </a:rPr>
              <a:t> </a:t>
            </a:r>
            <a:r>
              <a:rPr sz="3200" spc="-10" dirty="0">
                <a:latin typeface="Times New Roman"/>
                <a:cs typeface="Times New Roman"/>
              </a:rPr>
              <a:t>the</a:t>
            </a:r>
            <a:r>
              <a:rPr sz="3200" spc="-5" dirty="0">
                <a:latin typeface="Times New Roman"/>
                <a:cs typeface="Times New Roman"/>
              </a:rPr>
              <a:t> </a:t>
            </a:r>
            <a:r>
              <a:rPr sz="3200" spc="-35" dirty="0">
                <a:latin typeface="Times New Roman"/>
                <a:cs typeface="Times New Roman"/>
              </a:rPr>
              <a:t>instrument.</a:t>
            </a:r>
            <a:endParaRPr sz="3200" dirty="0">
              <a:latin typeface="Times New Roman"/>
              <a:cs typeface="Times New Roman"/>
            </a:endParaRPr>
          </a:p>
          <a:p>
            <a:pPr marL="469900" marR="5080" indent="-457200" algn="just">
              <a:spcBef>
                <a:spcPts val="790"/>
              </a:spcBef>
              <a:buFont typeface="Wingdings" panose="05000000000000000000" pitchFamily="2" charset="2"/>
              <a:buChar char="Ø"/>
            </a:pPr>
            <a:r>
              <a:rPr sz="3200" spc="-45" dirty="0">
                <a:latin typeface="Times New Roman"/>
                <a:cs typeface="Times New Roman"/>
              </a:rPr>
              <a:t>These </a:t>
            </a:r>
            <a:r>
              <a:rPr sz="3200" spc="-140" dirty="0">
                <a:latin typeface="Times New Roman"/>
                <a:cs typeface="Times New Roman"/>
              </a:rPr>
              <a:t>may </a:t>
            </a:r>
            <a:r>
              <a:rPr sz="3200" spc="-30" dirty="0">
                <a:latin typeface="Times New Roman"/>
                <a:cs typeface="Times New Roman"/>
              </a:rPr>
              <a:t>be </a:t>
            </a:r>
            <a:r>
              <a:rPr sz="3200" spc="-55" dirty="0">
                <a:latin typeface="Times New Roman"/>
                <a:cs typeface="Times New Roman"/>
              </a:rPr>
              <a:t>effects </a:t>
            </a:r>
            <a:r>
              <a:rPr sz="3200" spc="-5" dirty="0">
                <a:latin typeface="Times New Roman"/>
                <a:cs typeface="Times New Roman"/>
              </a:rPr>
              <a:t>of </a:t>
            </a:r>
            <a:r>
              <a:rPr sz="3200" spc="-40" dirty="0">
                <a:latin typeface="Times New Roman"/>
                <a:cs typeface="Times New Roman"/>
              </a:rPr>
              <a:t>Temperature, </a:t>
            </a:r>
            <a:r>
              <a:rPr sz="3200" spc="-55" dirty="0">
                <a:latin typeface="Times New Roman"/>
                <a:cs typeface="Times New Roman"/>
              </a:rPr>
              <a:t>Pressure, </a:t>
            </a:r>
            <a:r>
              <a:rPr sz="3200" spc="-50" dirty="0">
                <a:latin typeface="Times New Roman"/>
                <a:cs typeface="Times New Roman"/>
              </a:rPr>
              <a:t> </a:t>
            </a:r>
            <a:r>
              <a:rPr sz="3200" spc="-65" dirty="0">
                <a:latin typeface="Times New Roman"/>
                <a:cs typeface="Times New Roman"/>
              </a:rPr>
              <a:t>Humidity,</a:t>
            </a:r>
            <a:r>
              <a:rPr sz="3200" spc="675" dirty="0">
                <a:latin typeface="Times New Roman"/>
                <a:cs typeface="Times New Roman"/>
              </a:rPr>
              <a:t> </a:t>
            </a:r>
            <a:r>
              <a:rPr sz="3200" spc="-5" dirty="0">
                <a:latin typeface="Times New Roman"/>
                <a:cs typeface="Times New Roman"/>
              </a:rPr>
              <a:t>Dust,</a:t>
            </a:r>
            <a:r>
              <a:rPr sz="3200" dirty="0">
                <a:latin typeface="Times New Roman"/>
                <a:cs typeface="Times New Roman"/>
              </a:rPr>
              <a:t> </a:t>
            </a:r>
            <a:r>
              <a:rPr sz="3200" spc="-55" dirty="0">
                <a:latin typeface="Times New Roman"/>
                <a:cs typeface="Times New Roman"/>
              </a:rPr>
              <a:t>Vibrations</a:t>
            </a:r>
            <a:r>
              <a:rPr sz="3200" spc="-50" dirty="0">
                <a:latin typeface="Times New Roman"/>
                <a:cs typeface="Times New Roman"/>
              </a:rPr>
              <a:t> </a:t>
            </a:r>
            <a:r>
              <a:rPr sz="3200" spc="10" dirty="0">
                <a:latin typeface="Times New Roman"/>
                <a:cs typeface="Times New Roman"/>
              </a:rPr>
              <a:t>or</a:t>
            </a:r>
            <a:r>
              <a:rPr sz="3200" spc="15" dirty="0">
                <a:latin typeface="Times New Roman"/>
                <a:cs typeface="Times New Roman"/>
              </a:rPr>
              <a:t> </a:t>
            </a:r>
            <a:r>
              <a:rPr sz="3200" spc="-5" dirty="0">
                <a:latin typeface="Times New Roman"/>
                <a:cs typeface="Times New Roman"/>
              </a:rPr>
              <a:t>of</a:t>
            </a:r>
            <a:r>
              <a:rPr sz="3200" dirty="0">
                <a:latin typeface="Times New Roman"/>
                <a:cs typeface="Times New Roman"/>
              </a:rPr>
              <a:t> </a:t>
            </a:r>
            <a:r>
              <a:rPr sz="3200" spc="-70" dirty="0">
                <a:latin typeface="Times New Roman"/>
                <a:cs typeface="Times New Roman"/>
              </a:rPr>
              <a:t>external </a:t>
            </a:r>
            <a:r>
              <a:rPr sz="3200" spc="-65" dirty="0">
                <a:latin typeface="Times New Roman"/>
                <a:cs typeface="Times New Roman"/>
              </a:rPr>
              <a:t> </a:t>
            </a:r>
            <a:r>
              <a:rPr sz="3200" spc="-75" dirty="0">
                <a:latin typeface="Times New Roman"/>
                <a:cs typeface="Times New Roman"/>
              </a:rPr>
              <a:t>magnetic</a:t>
            </a:r>
            <a:r>
              <a:rPr sz="3200" spc="-5" dirty="0">
                <a:latin typeface="Times New Roman"/>
                <a:cs typeface="Times New Roman"/>
              </a:rPr>
              <a:t> </a:t>
            </a:r>
            <a:r>
              <a:rPr sz="3200" spc="15" dirty="0">
                <a:latin typeface="Times New Roman"/>
                <a:cs typeface="Times New Roman"/>
              </a:rPr>
              <a:t>or</a:t>
            </a:r>
            <a:r>
              <a:rPr sz="3200" spc="-5" dirty="0">
                <a:latin typeface="Times New Roman"/>
                <a:cs typeface="Times New Roman"/>
              </a:rPr>
              <a:t> </a:t>
            </a:r>
            <a:r>
              <a:rPr sz="3200" spc="-60" dirty="0">
                <a:latin typeface="Times New Roman"/>
                <a:cs typeface="Times New Roman"/>
              </a:rPr>
              <a:t>electrostatic</a:t>
            </a:r>
            <a:r>
              <a:rPr sz="3200" spc="-5" dirty="0">
                <a:latin typeface="Times New Roman"/>
                <a:cs typeface="Times New Roman"/>
              </a:rPr>
              <a:t> </a:t>
            </a:r>
            <a:r>
              <a:rPr sz="3200" spc="-95" dirty="0">
                <a:latin typeface="Times New Roman"/>
                <a:cs typeface="Times New Roman"/>
              </a:rPr>
              <a:t>fields.</a:t>
            </a:r>
            <a:endParaRPr sz="3200" dirty="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0789" y="497840"/>
            <a:ext cx="4624070" cy="695960"/>
          </a:xfrm>
          <a:prstGeom prst="rect">
            <a:avLst/>
          </a:prstGeom>
        </p:spPr>
        <p:txBody>
          <a:bodyPr vert="horz" wrap="square" lIns="0" tIns="12700" rIns="0" bIns="0" rtlCol="0" anchor="ctr">
            <a:spAutoFit/>
          </a:bodyPr>
          <a:lstStyle/>
          <a:p>
            <a:pPr marL="12700">
              <a:lnSpc>
                <a:spcPct val="100000"/>
              </a:lnSpc>
              <a:spcBef>
                <a:spcPts val="100"/>
              </a:spcBef>
            </a:pPr>
            <a:r>
              <a:rPr spc="-60" dirty="0"/>
              <a:t>Observational</a:t>
            </a:r>
            <a:r>
              <a:rPr spc="-40" dirty="0"/>
              <a:t> </a:t>
            </a:r>
            <a:r>
              <a:rPr spc="15" dirty="0"/>
              <a:t>Errors</a:t>
            </a:r>
            <a:endParaRPr/>
          </a:p>
        </p:txBody>
      </p:sp>
      <p:sp>
        <p:nvSpPr>
          <p:cNvPr id="3" name="object 3"/>
          <p:cNvSpPr txBox="1"/>
          <p:nvPr/>
        </p:nvSpPr>
        <p:spPr>
          <a:xfrm>
            <a:off x="1136343" y="1531620"/>
            <a:ext cx="9907478" cy="3975447"/>
          </a:xfrm>
          <a:prstGeom prst="rect">
            <a:avLst/>
          </a:prstGeom>
        </p:spPr>
        <p:txBody>
          <a:bodyPr vert="horz" wrap="square" lIns="0" tIns="114300" rIns="0" bIns="0" rtlCol="0">
            <a:spAutoFit/>
          </a:bodyPr>
          <a:lstStyle/>
          <a:p>
            <a:pPr marL="12700">
              <a:spcBef>
                <a:spcPts val="900"/>
              </a:spcBef>
              <a:tabLst>
                <a:tab pos="2672715" algn="l"/>
              </a:tabLst>
            </a:pPr>
            <a:r>
              <a:rPr sz="3200" spc="-30" dirty="0">
                <a:latin typeface="Times New Roman"/>
                <a:cs typeface="Times New Roman"/>
              </a:rPr>
              <a:t>There</a:t>
            </a:r>
            <a:r>
              <a:rPr sz="3200" spc="5" dirty="0">
                <a:latin typeface="Times New Roman"/>
                <a:cs typeface="Times New Roman"/>
              </a:rPr>
              <a:t> </a:t>
            </a:r>
            <a:r>
              <a:rPr sz="3200" spc="-80" dirty="0">
                <a:latin typeface="Times New Roman"/>
                <a:cs typeface="Times New Roman"/>
              </a:rPr>
              <a:t>are</a:t>
            </a:r>
            <a:r>
              <a:rPr sz="3200" spc="10" dirty="0">
                <a:latin typeface="Times New Roman"/>
                <a:cs typeface="Times New Roman"/>
              </a:rPr>
              <a:t> </a:t>
            </a:r>
            <a:r>
              <a:rPr sz="3200" spc="-100" dirty="0">
                <a:latin typeface="Times New Roman"/>
                <a:cs typeface="Times New Roman"/>
              </a:rPr>
              <a:t>many	</a:t>
            </a:r>
            <a:r>
              <a:rPr sz="3200" spc="-55" dirty="0">
                <a:latin typeface="Times New Roman"/>
                <a:cs typeface="Times New Roman"/>
              </a:rPr>
              <a:t>sources</a:t>
            </a:r>
            <a:r>
              <a:rPr sz="3200" spc="-10" dirty="0">
                <a:latin typeface="Times New Roman"/>
                <a:cs typeface="Times New Roman"/>
              </a:rPr>
              <a:t> of</a:t>
            </a:r>
            <a:r>
              <a:rPr sz="3200" spc="-15" dirty="0">
                <a:latin typeface="Times New Roman"/>
                <a:cs typeface="Times New Roman"/>
              </a:rPr>
              <a:t> </a:t>
            </a:r>
            <a:r>
              <a:rPr sz="3200" spc="-55" dirty="0">
                <a:latin typeface="Times New Roman"/>
                <a:cs typeface="Times New Roman"/>
              </a:rPr>
              <a:t>observational</a:t>
            </a:r>
            <a:r>
              <a:rPr sz="3200" spc="-10" dirty="0">
                <a:latin typeface="Times New Roman"/>
                <a:cs typeface="Times New Roman"/>
              </a:rPr>
              <a:t> </a:t>
            </a:r>
            <a:r>
              <a:rPr sz="3200" spc="-55" dirty="0">
                <a:latin typeface="Times New Roman"/>
                <a:cs typeface="Times New Roman"/>
              </a:rPr>
              <a:t>errors:-</a:t>
            </a:r>
            <a:endParaRPr sz="3200" dirty="0">
              <a:latin typeface="Times New Roman"/>
              <a:cs typeface="Times New Roman"/>
            </a:endParaRPr>
          </a:p>
          <a:p>
            <a:pPr marL="355600" marR="223520" indent="-342900">
              <a:spcBef>
                <a:spcPts val="800"/>
              </a:spcBef>
            </a:pPr>
            <a:r>
              <a:rPr sz="3200" spc="-75" dirty="0">
                <a:latin typeface="Times New Roman"/>
                <a:cs typeface="Times New Roman"/>
              </a:rPr>
              <a:t>--</a:t>
            </a:r>
            <a:r>
              <a:rPr sz="3200" spc="-10" dirty="0">
                <a:latin typeface="Times New Roman"/>
                <a:cs typeface="Times New Roman"/>
              </a:rPr>
              <a:t> </a:t>
            </a:r>
            <a:r>
              <a:rPr sz="3200" spc="-105" dirty="0">
                <a:latin typeface="Times New Roman"/>
                <a:cs typeface="Times New Roman"/>
              </a:rPr>
              <a:t>Parallax,</a:t>
            </a:r>
            <a:r>
              <a:rPr sz="3200" spc="-5" dirty="0">
                <a:latin typeface="Times New Roman"/>
                <a:cs typeface="Times New Roman"/>
              </a:rPr>
              <a:t> </a:t>
            </a:r>
            <a:r>
              <a:rPr sz="3200" spc="-114" dirty="0">
                <a:latin typeface="Times New Roman"/>
                <a:cs typeface="Times New Roman"/>
              </a:rPr>
              <a:t>i.e.</a:t>
            </a:r>
            <a:r>
              <a:rPr sz="3200" spc="-10" dirty="0">
                <a:latin typeface="Times New Roman"/>
                <a:cs typeface="Times New Roman"/>
              </a:rPr>
              <a:t> </a:t>
            </a:r>
            <a:r>
              <a:rPr sz="3200" spc="-35" dirty="0">
                <a:latin typeface="Times New Roman"/>
                <a:cs typeface="Times New Roman"/>
              </a:rPr>
              <a:t>Apparent</a:t>
            </a:r>
            <a:r>
              <a:rPr sz="3200" dirty="0">
                <a:latin typeface="Times New Roman"/>
                <a:cs typeface="Times New Roman"/>
              </a:rPr>
              <a:t> </a:t>
            </a:r>
            <a:r>
              <a:rPr sz="3200" spc="-60" dirty="0">
                <a:latin typeface="Times New Roman"/>
                <a:cs typeface="Times New Roman"/>
              </a:rPr>
              <a:t>displacement</a:t>
            </a:r>
            <a:r>
              <a:rPr sz="3200" spc="-5" dirty="0">
                <a:latin typeface="Times New Roman"/>
                <a:cs typeface="Times New Roman"/>
              </a:rPr>
              <a:t> </a:t>
            </a:r>
            <a:r>
              <a:rPr sz="3200" spc="-55" dirty="0">
                <a:latin typeface="Times New Roman"/>
                <a:cs typeface="Times New Roman"/>
              </a:rPr>
              <a:t>when</a:t>
            </a:r>
            <a:r>
              <a:rPr sz="3200" spc="-5" dirty="0">
                <a:latin typeface="Times New Roman"/>
                <a:cs typeface="Times New Roman"/>
              </a:rPr>
              <a:t> </a:t>
            </a:r>
            <a:r>
              <a:rPr sz="3200" spc="-10" dirty="0">
                <a:latin typeface="Times New Roman"/>
                <a:cs typeface="Times New Roman"/>
              </a:rPr>
              <a:t>the </a:t>
            </a:r>
            <a:r>
              <a:rPr sz="3200" spc="-785" dirty="0">
                <a:latin typeface="Times New Roman"/>
                <a:cs typeface="Times New Roman"/>
              </a:rPr>
              <a:t> </a:t>
            </a:r>
            <a:r>
              <a:rPr sz="3200" spc="-100" dirty="0">
                <a:latin typeface="Times New Roman"/>
                <a:cs typeface="Times New Roman"/>
              </a:rPr>
              <a:t>line</a:t>
            </a:r>
            <a:r>
              <a:rPr sz="3200" dirty="0">
                <a:latin typeface="Times New Roman"/>
                <a:cs typeface="Times New Roman"/>
              </a:rPr>
              <a:t> </a:t>
            </a:r>
            <a:r>
              <a:rPr sz="3200" spc="-5" dirty="0">
                <a:latin typeface="Times New Roman"/>
                <a:cs typeface="Times New Roman"/>
              </a:rPr>
              <a:t>of</a:t>
            </a:r>
            <a:r>
              <a:rPr sz="3200" dirty="0">
                <a:latin typeface="Times New Roman"/>
                <a:cs typeface="Times New Roman"/>
              </a:rPr>
              <a:t> </a:t>
            </a:r>
            <a:r>
              <a:rPr sz="3200" spc="-80" dirty="0">
                <a:latin typeface="Times New Roman"/>
                <a:cs typeface="Times New Roman"/>
              </a:rPr>
              <a:t>vision</a:t>
            </a:r>
            <a:r>
              <a:rPr sz="3200" dirty="0">
                <a:latin typeface="Times New Roman"/>
                <a:cs typeface="Times New Roman"/>
              </a:rPr>
              <a:t> </a:t>
            </a:r>
            <a:r>
              <a:rPr sz="3200" spc="-120" dirty="0">
                <a:latin typeface="Times New Roman"/>
                <a:cs typeface="Times New Roman"/>
              </a:rPr>
              <a:t>is</a:t>
            </a:r>
            <a:r>
              <a:rPr sz="3200" spc="-10" dirty="0">
                <a:latin typeface="Times New Roman"/>
                <a:cs typeface="Times New Roman"/>
              </a:rPr>
              <a:t> </a:t>
            </a:r>
            <a:r>
              <a:rPr sz="3200" spc="35" dirty="0">
                <a:latin typeface="Times New Roman"/>
                <a:cs typeface="Times New Roman"/>
              </a:rPr>
              <a:t>not</a:t>
            </a:r>
            <a:r>
              <a:rPr sz="3200" dirty="0">
                <a:latin typeface="Times New Roman"/>
                <a:cs typeface="Times New Roman"/>
              </a:rPr>
              <a:t> </a:t>
            </a:r>
            <a:r>
              <a:rPr sz="3200" spc="-45" dirty="0">
                <a:latin typeface="Times New Roman"/>
                <a:cs typeface="Times New Roman"/>
              </a:rPr>
              <a:t>normal</a:t>
            </a:r>
            <a:r>
              <a:rPr sz="3200" dirty="0">
                <a:latin typeface="Times New Roman"/>
                <a:cs typeface="Times New Roman"/>
              </a:rPr>
              <a:t> </a:t>
            </a:r>
            <a:r>
              <a:rPr sz="3200" spc="35" dirty="0">
                <a:latin typeface="Times New Roman"/>
                <a:cs typeface="Times New Roman"/>
              </a:rPr>
              <a:t>to</a:t>
            </a:r>
            <a:r>
              <a:rPr sz="3200" dirty="0">
                <a:latin typeface="Times New Roman"/>
                <a:cs typeface="Times New Roman"/>
              </a:rPr>
              <a:t> </a:t>
            </a:r>
            <a:r>
              <a:rPr sz="3200" spc="-10" dirty="0">
                <a:latin typeface="Times New Roman"/>
                <a:cs typeface="Times New Roman"/>
              </a:rPr>
              <a:t>the</a:t>
            </a:r>
            <a:r>
              <a:rPr sz="3200" dirty="0">
                <a:latin typeface="Times New Roman"/>
                <a:cs typeface="Times New Roman"/>
              </a:rPr>
              <a:t> </a:t>
            </a:r>
            <a:r>
              <a:rPr sz="3200" spc="-114" dirty="0">
                <a:latin typeface="Times New Roman"/>
                <a:cs typeface="Times New Roman"/>
              </a:rPr>
              <a:t>scale.</a:t>
            </a:r>
            <a:endParaRPr sz="3200" dirty="0">
              <a:latin typeface="Times New Roman"/>
              <a:cs typeface="Times New Roman"/>
            </a:endParaRPr>
          </a:p>
          <a:p>
            <a:pPr marL="12700">
              <a:spcBef>
                <a:spcPts val="790"/>
              </a:spcBef>
            </a:pPr>
            <a:r>
              <a:rPr sz="3200" spc="-75" dirty="0">
                <a:latin typeface="Times New Roman"/>
                <a:cs typeface="Times New Roman"/>
              </a:rPr>
              <a:t>--</a:t>
            </a:r>
            <a:r>
              <a:rPr sz="3200" spc="-10" dirty="0">
                <a:latin typeface="Times New Roman"/>
                <a:cs typeface="Times New Roman"/>
              </a:rPr>
              <a:t> </a:t>
            </a:r>
            <a:r>
              <a:rPr sz="3200" spc="-45" dirty="0">
                <a:latin typeface="Times New Roman"/>
                <a:cs typeface="Times New Roman"/>
              </a:rPr>
              <a:t>Inaccurate</a:t>
            </a:r>
            <a:r>
              <a:rPr sz="3200" dirty="0">
                <a:latin typeface="Times New Roman"/>
                <a:cs typeface="Times New Roman"/>
              </a:rPr>
              <a:t> </a:t>
            </a:r>
            <a:r>
              <a:rPr sz="3200" spc="-65" dirty="0">
                <a:latin typeface="Times New Roman"/>
                <a:cs typeface="Times New Roman"/>
              </a:rPr>
              <a:t>estimate</a:t>
            </a:r>
            <a:r>
              <a:rPr sz="3200" spc="5" dirty="0">
                <a:latin typeface="Times New Roman"/>
                <a:cs typeface="Times New Roman"/>
              </a:rPr>
              <a:t> </a:t>
            </a:r>
            <a:r>
              <a:rPr sz="3200" spc="-5" dirty="0">
                <a:latin typeface="Times New Roman"/>
                <a:cs typeface="Times New Roman"/>
              </a:rPr>
              <a:t>of</a:t>
            </a:r>
            <a:r>
              <a:rPr sz="3200" dirty="0">
                <a:latin typeface="Times New Roman"/>
                <a:cs typeface="Times New Roman"/>
              </a:rPr>
              <a:t> </a:t>
            </a:r>
            <a:r>
              <a:rPr sz="3200" spc="-105" dirty="0">
                <a:latin typeface="Times New Roman"/>
                <a:cs typeface="Times New Roman"/>
              </a:rPr>
              <a:t>average</a:t>
            </a:r>
            <a:r>
              <a:rPr sz="3200" dirty="0">
                <a:latin typeface="Times New Roman"/>
                <a:cs typeface="Times New Roman"/>
              </a:rPr>
              <a:t> </a:t>
            </a:r>
            <a:r>
              <a:rPr sz="3200" spc="-80" dirty="0">
                <a:latin typeface="Times New Roman"/>
                <a:cs typeface="Times New Roman"/>
              </a:rPr>
              <a:t>reading.</a:t>
            </a:r>
            <a:endParaRPr sz="3200" dirty="0">
              <a:latin typeface="Times New Roman"/>
              <a:cs typeface="Times New Roman"/>
            </a:endParaRPr>
          </a:p>
          <a:p>
            <a:pPr marL="355600" marR="200660" indent="-342900">
              <a:spcBef>
                <a:spcPts val="800"/>
              </a:spcBef>
            </a:pPr>
            <a:r>
              <a:rPr sz="3200" spc="-75" dirty="0">
                <a:latin typeface="Times New Roman"/>
                <a:cs typeface="Times New Roman"/>
              </a:rPr>
              <a:t>--</a:t>
            </a:r>
            <a:r>
              <a:rPr sz="3200" spc="-10" dirty="0">
                <a:latin typeface="Times New Roman"/>
                <a:cs typeface="Times New Roman"/>
              </a:rPr>
              <a:t> </a:t>
            </a:r>
            <a:r>
              <a:rPr sz="3200" spc="-60" dirty="0">
                <a:latin typeface="Times New Roman"/>
                <a:cs typeface="Times New Roman"/>
              </a:rPr>
              <a:t>Wrong</a:t>
            </a:r>
            <a:r>
              <a:rPr sz="3200" spc="-5" dirty="0">
                <a:latin typeface="Times New Roman"/>
                <a:cs typeface="Times New Roman"/>
              </a:rPr>
              <a:t> </a:t>
            </a:r>
            <a:r>
              <a:rPr sz="3200" spc="-110" dirty="0">
                <a:latin typeface="Times New Roman"/>
                <a:cs typeface="Times New Roman"/>
              </a:rPr>
              <a:t>scale</a:t>
            </a:r>
            <a:r>
              <a:rPr sz="3200" spc="-5" dirty="0">
                <a:latin typeface="Times New Roman"/>
                <a:cs typeface="Times New Roman"/>
              </a:rPr>
              <a:t> </a:t>
            </a:r>
            <a:r>
              <a:rPr sz="3200" spc="-75" dirty="0">
                <a:latin typeface="Times New Roman"/>
                <a:cs typeface="Times New Roman"/>
              </a:rPr>
              <a:t>reading</a:t>
            </a:r>
            <a:r>
              <a:rPr sz="3200" spc="5" dirty="0">
                <a:latin typeface="Times New Roman"/>
                <a:cs typeface="Times New Roman"/>
              </a:rPr>
              <a:t> </a:t>
            </a:r>
            <a:r>
              <a:rPr sz="3200" spc="-40" dirty="0">
                <a:latin typeface="Times New Roman"/>
                <a:cs typeface="Times New Roman"/>
              </a:rPr>
              <a:t>and</a:t>
            </a:r>
            <a:r>
              <a:rPr sz="3200" dirty="0">
                <a:latin typeface="Times New Roman"/>
                <a:cs typeface="Times New Roman"/>
              </a:rPr>
              <a:t> </a:t>
            </a:r>
            <a:r>
              <a:rPr sz="3200" spc="-60" dirty="0">
                <a:latin typeface="Times New Roman"/>
                <a:cs typeface="Times New Roman"/>
              </a:rPr>
              <a:t>wrong</a:t>
            </a:r>
            <a:r>
              <a:rPr sz="3200" spc="10" dirty="0">
                <a:latin typeface="Times New Roman"/>
                <a:cs typeface="Times New Roman"/>
              </a:rPr>
              <a:t> </a:t>
            </a:r>
            <a:r>
              <a:rPr sz="3200" spc="-55" dirty="0">
                <a:latin typeface="Times New Roman"/>
                <a:cs typeface="Times New Roman"/>
              </a:rPr>
              <a:t>recording</a:t>
            </a:r>
            <a:r>
              <a:rPr sz="3200" spc="5" dirty="0">
                <a:latin typeface="Times New Roman"/>
                <a:cs typeface="Times New Roman"/>
              </a:rPr>
              <a:t> </a:t>
            </a:r>
            <a:r>
              <a:rPr sz="3200" spc="-10" dirty="0">
                <a:latin typeface="Times New Roman"/>
                <a:cs typeface="Times New Roman"/>
              </a:rPr>
              <a:t>the </a:t>
            </a:r>
            <a:r>
              <a:rPr sz="3200" spc="-785" dirty="0">
                <a:latin typeface="Times New Roman"/>
                <a:cs typeface="Times New Roman"/>
              </a:rPr>
              <a:t> </a:t>
            </a:r>
            <a:r>
              <a:rPr sz="3200" spc="-65" dirty="0">
                <a:latin typeface="Times New Roman"/>
                <a:cs typeface="Times New Roman"/>
              </a:rPr>
              <a:t>data.</a:t>
            </a:r>
            <a:endParaRPr sz="3200" dirty="0">
              <a:latin typeface="Times New Roman"/>
              <a:cs typeface="Times New Roman"/>
            </a:endParaRPr>
          </a:p>
          <a:p>
            <a:pPr marL="355600" marR="1365885" indent="-342900">
              <a:lnSpc>
                <a:spcPts val="3829"/>
              </a:lnSpc>
              <a:spcBef>
                <a:spcPts val="910"/>
              </a:spcBef>
            </a:pPr>
            <a:r>
              <a:rPr sz="3200" spc="-75" dirty="0">
                <a:latin typeface="Times New Roman"/>
                <a:cs typeface="Times New Roman"/>
              </a:rPr>
              <a:t>--</a:t>
            </a:r>
            <a:r>
              <a:rPr sz="3200" dirty="0">
                <a:latin typeface="Times New Roman"/>
                <a:cs typeface="Times New Roman"/>
              </a:rPr>
              <a:t> </a:t>
            </a:r>
            <a:r>
              <a:rPr sz="3200" spc="-15" dirty="0">
                <a:latin typeface="Times New Roman"/>
                <a:cs typeface="Times New Roman"/>
              </a:rPr>
              <a:t>Incorrect</a:t>
            </a:r>
            <a:r>
              <a:rPr sz="3200" spc="5" dirty="0">
                <a:latin typeface="Times New Roman"/>
                <a:cs typeface="Times New Roman"/>
              </a:rPr>
              <a:t> </a:t>
            </a:r>
            <a:r>
              <a:rPr sz="3200" spc="-45" dirty="0">
                <a:latin typeface="Times New Roman"/>
                <a:cs typeface="Times New Roman"/>
              </a:rPr>
              <a:t>conversion</a:t>
            </a:r>
            <a:r>
              <a:rPr sz="3200" dirty="0">
                <a:latin typeface="Times New Roman"/>
                <a:cs typeface="Times New Roman"/>
              </a:rPr>
              <a:t> </a:t>
            </a:r>
            <a:r>
              <a:rPr sz="3200" spc="-5" dirty="0">
                <a:latin typeface="Times New Roman"/>
                <a:cs typeface="Times New Roman"/>
              </a:rPr>
              <a:t>of</a:t>
            </a:r>
            <a:r>
              <a:rPr sz="3200" spc="5" dirty="0">
                <a:latin typeface="Times New Roman"/>
                <a:cs typeface="Times New Roman"/>
              </a:rPr>
              <a:t> </a:t>
            </a:r>
            <a:r>
              <a:rPr sz="3200" spc="-45" dirty="0">
                <a:latin typeface="Times New Roman"/>
                <a:cs typeface="Times New Roman"/>
              </a:rPr>
              <a:t>units</a:t>
            </a:r>
            <a:r>
              <a:rPr sz="3200" spc="5" dirty="0">
                <a:latin typeface="Times New Roman"/>
                <a:cs typeface="Times New Roman"/>
              </a:rPr>
              <a:t> </a:t>
            </a:r>
            <a:r>
              <a:rPr sz="3200" spc="-55" dirty="0">
                <a:latin typeface="Times New Roman"/>
                <a:cs typeface="Times New Roman"/>
              </a:rPr>
              <a:t>between </a:t>
            </a:r>
            <a:r>
              <a:rPr sz="3200" spc="-785" dirty="0">
                <a:latin typeface="Times New Roman"/>
                <a:cs typeface="Times New Roman"/>
              </a:rPr>
              <a:t> </a:t>
            </a:r>
            <a:r>
              <a:rPr sz="3200" spc="-60" dirty="0">
                <a:latin typeface="Times New Roman"/>
                <a:cs typeface="Times New Roman"/>
              </a:rPr>
              <a:t>consecutive</a:t>
            </a:r>
            <a:r>
              <a:rPr sz="3200" spc="-5" dirty="0">
                <a:latin typeface="Times New Roman"/>
                <a:cs typeface="Times New Roman"/>
              </a:rPr>
              <a:t> </a:t>
            </a:r>
            <a:r>
              <a:rPr sz="3200" spc="-80" dirty="0">
                <a:latin typeface="Times New Roman"/>
                <a:cs typeface="Times New Roman"/>
              </a:rPr>
              <a:t>reading.</a:t>
            </a:r>
            <a:endParaRPr sz="3200"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72792" y="512490"/>
            <a:ext cx="5304687" cy="3920399"/>
          </a:xfrm>
          <a:prstGeom prst="rect">
            <a:avLst/>
          </a:prstGeom>
        </p:spPr>
      </p:pic>
      <p:sp>
        <p:nvSpPr>
          <p:cNvPr id="3" name="object 3"/>
          <p:cNvSpPr txBox="1"/>
          <p:nvPr/>
        </p:nvSpPr>
        <p:spPr>
          <a:xfrm>
            <a:off x="2597151" y="4895851"/>
            <a:ext cx="5848985" cy="1413207"/>
          </a:xfrm>
          <a:prstGeom prst="rect">
            <a:avLst/>
          </a:prstGeom>
        </p:spPr>
        <p:txBody>
          <a:bodyPr vert="horz" wrap="square" lIns="0" tIns="12700" rIns="0" bIns="0" rtlCol="0">
            <a:spAutoFit/>
          </a:bodyPr>
          <a:lstStyle/>
          <a:p>
            <a:pPr marL="12700" marR="7620">
              <a:spcBef>
                <a:spcPts val="100"/>
              </a:spcBef>
            </a:pPr>
            <a:r>
              <a:rPr b="1" spc="-195" dirty="0">
                <a:latin typeface="Georgia"/>
                <a:cs typeface="Georgia"/>
              </a:rPr>
              <a:t>Here</a:t>
            </a:r>
            <a:r>
              <a:rPr b="1" spc="45" dirty="0">
                <a:latin typeface="Georgia"/>
                <a:cs typeface="Georgia"/>
              </a:rPr>
              <a:t> </a:t>
            </a:r>
            <a:r>
              <a:rPr b="1" spc="-190" dirty="0">
                <a:latin typeface="Georgia"/>
                <a:cs typeface="Georgia"/>
              </a:rPr>
              <a:t>in</a:t>
            </a:r>
            <a:r>
              <a:rPr b="1" spc="60" dirty="0">
                <a:latin typeface="Georgia"/>
                <a:cs typeface="Georgia"/>
              </a:rPr>
              <a:t> </a:t>
            </a:r>
            <a:r>
              <a:rPr b="1" spc="-204" dirty="0">
                <a:latin typeface="Georgia"/>
                <a:cs typeface="Georgia"/>
              </a:rPr>
              <a:t>Graph,</a:t>
            </a:r>
            <a:r>
              <a:rPr b="1" spc="-200" dirty="0">
                <a:latin typeface="Georgia"/>
                <a:cs typeface="Georgia"/>
              </a:rPr>
              <a:t> </a:t>
            </a:r>
            <a:r>
              <a:rPr b="1" spc="-160" dirty="0">
                <a:latin typeface="Georgia"/>
                <a:cs typeface="Georgia"/>
              </a:rPr>
              <a:t>Full</a:t>
            </a:r>
            <a:r>
              <a:rPr b="1" spc="45" dirty="0">
                <a:latin typeface="Georgia"/>
                <a:cs typeface="Georgia"/>
              </a:rPr>
              <a:t> </a:t>
            </a:r>
            <a:r>
              <a:rPr b="1" spc="-170" dirty="0">
                <a:latin typeface="Georgia"/>
                <a:cs typeface="Georgia"/>
              </a:rPr>
              <a:t>Line</a:t>
            </a:r>
            <a:r>
              <a:rPr b="1" spc="50" dirty="0">
                <a:latin typeface="Georgia"/>
                <a:cs typeface="Georgia"/>
              </a:rPr>
              <a:t> </a:t>
            </a:r>
            <a:r>
              <a:rPr b="1" spc="-220" dirty="0">
                <a:latin typeface="Georgia"/>
                <a:cs typeface="Georgia"/>
              </a:rPr>
              <a:t>shows</a:t>
            </a:r>
            <a:r>
              <a:rPr b="1" spc="-185" dirty="0">
                <a:latin typeface="Georgia"/>
                <a:cs typeface="Georgia"/>
              </a:rPr>
              <a:t> </a:t>
            </a:r>
            <a:r>
              <a:rPr b="1" spc="-190" dirty="0">
                <a:latin typeface="Georgia"/>
                <a:cs typeface="Georgia"/>
              </a:rPr>
              <a:t>the</a:t>
            </a:r>
            <a:r>
              <a:rPr b="1" spc="50" dirty="0">
                <a:latin typeface="Georgia"/>
                <a:cs typeface="Georgia"/>
              </a:rPr>
              <a:t> </a:t>
            </a:r>
            <a:r>
              <a:rPr b="1" spc="-185" dirty="0">
                <a:latin typeface="Georgia"/>
                <a:cs typeface="Georgia"/>
              </a:rPr>
              <a:t>systematic</a:t>
            </a:r>
            <a:r>
              <a:rPr b="1" spc="45" dirty="0">
                <a:latin typeface="Georgia"/>
                <a:cs typeface="Georgia"/>
              </a:rPr>
              <a:t> </a:t>
            </a:r>
            <a:r>
              <a:rPr b="1" spc="-240" dirty="0">
                <a:latin typeface="Georgia"/>
                <a:cs typeface="Georgia"/>
              </a:rPr>
              <a:t>Error</a:t>
            </a:r>
            <a:r>
              <a:rPr b="1" spc="-165" dirty="0">
                <a:latin typeface="Georgia"/>
                <a:cs typeface="Georgia"/>
              </a:rPr>
              <a:t> </a:t>
            </a:r>
            <a:r>
              <a:rPr b="1" spc="-190" dirty="0">
                <a:latin typeface="Georgia"/>
                <a:cs typeface="Georgia"/>
              </a:rPr>
              <a:t>in</a:t>
            </a:r>
            <a:r>
              <a:rPr b="1" spc="60" dirty="0">
                <a:latin typeface="Georgia"/>
                <a:cs typeface="Georgia"/>
              </a:rPr>
              <a:t> </a:t>
            </a:r>
            <a:r>
              <a:rPr b="1" spc="-240" dirty="0">
                <a:latin typeface="Georgia"/>
                <a:cs typeface="Georgia"/>
              </a:rPr>
              <a:t>non </a:t>
            </a:r>
            <a:r>
              <a:rPr b="1" spc="-445" dirty="0">
                <a:latin typeface="Georgia"/>
                <a:cs typeface="Georgia"/>
              </a:rPr>
              <a:t> </a:t>
            </a:r>
            <a:r>
              <a:rPr b="1" spc="-100" dirty="0">
                <a:latin typeface="Georgia"/>
                <a:cs typeface="Georgia"/>
              </a:rPr>
              <a:t>L</a:t>
            </a:r>
            <a:r>
              <a:rPr b="1" spc="-135" dirty="0">
                <a:latin typeface="Georgia"/>
                <a:cs typeface="Georgia"/>
              </a:rPr>
              <a:t>i</a:t>
            </a:r>
            <a:r>
              <a:rPr b="1" spc="-254" dirty="0">
                <a:latin typeface="Georgia"/>
                <a:cs typeface="Georgia"/>
              </a:rPr>
              <a:t>n</a:t>
            </a:r>
            <a:r>
              <a:rPr b="1" spc="-190" dirty="0">
                <a:latin typeface="Georgia"/>
                <a:cs typeface="Georgia"/>
              </a:rPr>
              <a:t>e</a:t>
            </a:r>
            <a:r>
              <a:rPr b="1" spc="-220" dirty="0">
                <a:latin typeface="Georgia"/>
                <a:cs typeface="Georgia"/>
              </a:rPr>
              <a:t>a</a:t>
            </a:r>
            <a:r>
              <a:rPr b="1" spc="-320" dirty="0">
                <a:latin typeface="Georgia"/>
                <a:cs typeface="Georgia"/>
              </a:rPr>
              <a:t>r</a:t>
            </a:r>
            <a:r>
              <a:rPr b="1" spc="-5" dirty="0">
                <a:latin typeface="Georgia"/>
                <a:cs typeface="Georgia"/>
              </a:rPr>
              <a:t> </a:t>
            </a:r>
            <a:r>
              <a:rPr b="1" spc="-95" dirty="0">
                <a:latin typeface="Georgia"/>
                <a:cs typeface="Georgia"/>
              </a:rPr>
              <a:t>I</a:t>
            </a:r>
            <a:r>
              <a:rPr b="1" spc="-254" dirty="0">
                <a:latin typeface="Georgia"/>
                <a:cs typeface="Georgia"/>
              </a:rPr>
              <a:t>n</a:t>
            </a:r>
            <a:r>
              <a:rPr b="1" spc="-170" dirty="0">
                <a:latin typeface="Georgia"/>
                <a:cs typeface="Georgia"/>
              </a:rPr>
              <a:t>st</a:t>
            </a:r>
            <a:r>
              <a:rPr b="1" spc="-245" dirty="0">
                <a:latin typeface="Georgia"/>
                <a:cs typeface="Georgia"/>
              </a:rPr>
              <a:t>r</a:t>
            </a:r>
            <a:r>
              <a:rPr b="1" spc="-310" dirty="0">
                <a:latin typeface="Georgia"/>
                <a:cs typeface="Georgia"/>
              </a:rPr>
              <a:t>u</a:t>
            </a:r>
            <a:r>
              <a:rPr b="1" spc="-325" dirty="0">
                <a:latin typeface="Georgia"/>
                <a:cs typeface="Georgia"/>
              </a:rPr>
              <a:t>m</a:t>
            </a:r>
            <a:r>
              <a:rPr b="1" spc="-180" dirty="0">
                <a:latin typeface="Georgia"/>
                <a:cs typeface="Georgia"/>
              </a:rPr>
              <a:t>e</a:t>
            </a:r>
            <a:r>
              <a:rPr b="1" spc="-254" dirty="0">
                <a:latin typeface="Georgia"/>
                <a:cs typeface="Georgia"/>
              </a:rPr>
              <a:t>n</a:t>
            </a:r>
            <a:r>
              <a:rPr b="1" spc="-150" dirty="0">
                <a:latin typeface="Georgia"/>
                <a:cs typeface="Georgia"/>
              </a:rPr>
              <a:t>t</a:t>
            </a:r>
            <a:r>
              <a:rPr b="1" spc="-125" dirty="0">
                <a:latin typeface="Georgia"/>
                <a:cs typeface="Georgia"/>
              </a:rPr>
              <a:t>.</a:t>
            </a:r>
            <a:endParaRPr>
              <a:latin typeface="Georgia"/>
              <a:cs typeface="Georgia"/>
            </a:endParaRPr>
          </a:p>
          <a:p>
            <a:pPr>
              <a:lnSpc>
                <a:spcPct val="100000"/>
              </a:lnSpc>
            </a:pPr>
            <a:endParaRPr sz="1900">
              <a:latin typeface="Georgia"/>
              <a:cs typeface="Georgia"/>
            </a:endParaRPr>
          </a:p>
          <a:p>
            <a:pPr marL="12700" marR="5080"/>
            <a:r>
              <a:rPr b="1" spc="-229" dirty="0">
                <a:latin typeface="Georgia"/>
                <a:cs typeface="Georgia"/>
              </a:rPr>
              <a:t>While</a:t>
            </a:r>
            <a:r>
              <a:rPr b="1" spc="-225" dirty="0">
                <a:latin typeface="Georgia"/>
                <a:cs typeface="Georgia"/>
              </a:rPr>
              <a:t> </a:t>
            </a:r>
            <a:r>
              <a:rPr b="1" spc="-220" dirty="0">
                <a:latin typeface="Georgia"/>
                <a:cs typeface="Georgia"/>
              </a:rPr>
              <a:t>Broken</a:t>
            </a:r>
            <a:r>
              <a:rPr b="1" spc="-215" dirty="0">
                <a:latin typeface="Georgia"/>
                <a:cs typeface="Georgia"/>
              </a:rPr>
              <a:t> </a:t>
            </a:r>
            <a:r>
              <a:rPr b="1" spc="-170" dirty="0">
                <a:latin typeface="Georgia"/>
                <a:cs typeface="Georgia"/>
              </a:rPr>
              <a:t>Line</a:t>
            </a:r>
            <a:r>
              <a:rPr b="1" spc="-165" dirty="0">
                <a:latin typeface="Georgia"/>
                <a:cs typeface="Georgia"/>
              </a:rPr>
              <a:t> </a:t>
            </a:r>
            <a:r>
              <a:rPr b="1" spc="-220" dirty="0">
                <a:latin typeface="Georgia"/>
                <a:cs typeface="Georgia"/>
              </a:rPr>
              <a:t>shows</a:t>
            </a:r>
            <a:r>
              <a:rPr b="1" spc="-215" dirty="0">
                <a:latin typeface="Georgia"/>
                <a:cs typeface="Georgia"/>
              </a:rPr>
              <a:t> response</a:t>
            </a:r>
            <a:r>
              <a:rPr b="1" spc="-210" dirty="0">
                <a:latin typeface="Georgia"/>
                <a:cs typeface="Georgia"/>
              </a:rPr>
              <a:t> </a:t>
            </a:r>
            <a:r>
              <a:rPr b="1" spc="-190" dirty="0">
                <a:latin typeface="Georgia"/>
                <a:cs typeface="Georgia"/>
              </a:rPr>
              <a:t>of</a:t>
            </a:r>
            <a:r>
              <a:rPr b="1" spc="-185" dirty="0">
                <a:latin typeface="Georgia"/>
                <a:cs typeface="Georgia"/>
              </a:rPr>
              <a:t> </a:t>
            </a:r>
            <a:r>
              <a:rPr b="1" spc="-235" dirty="0">
                <a:latin typeface="Georgia"/>
                <a:cs typeface="Georgia"/>
              </a:rPr>
              <a:t>an</a:t>
            </a:r>
            <a:r>
              <a:rPr b="1" spc="-229" dirty="0">
                <a:latin typeface="Georgia"/>
                <a:cs typeface="Georgia"/>
              </a:rPr>
              <a:t> </a:t>
            </a:r>
            <a:r>
              <a:rPr b="1" spc="-180" dirty="0">
                <a:latin typeface="Georgia"/>
                <a:cs typeface="Georgia"/>
              </a:rPr>
              <a:t>ideal</a:t>
            </a:r>
            <a:r>
              <a:rPr b="1" spc="-175" dirty="0">
                <a:latin typeface="Georgia"/>
                <a:cs typeface="Georgia"/>
              </a:rPr>
              <a:t> </a:t>
            </a:r>
            <a:r>
              <a:rPr b="1" spc="-220" dirty="0">
                <a:latin typeface="Georgia"/>
                <a:cs typeface="Georgia"/>
              </a:rPr>
              <a:t>instrument </a:t>
            </a:r>
            <a:r>
              <a:rPr b="1" spc="-445" dirty="0">
                <a:latin typeface="Georgia"/>
                <a:cs typeface="Georgia"/>
              </a:rPr>
              <a:t> </a:t>
            </a:r>
            <a:r>
              <a:rPr b="1" spc="-280" dirty="0">
                <a:latin typeface="Georgia"/>
                <a:cs typeface="Georgia"/>
              </a:rPr>
              <a:t>w</a:t>
            </a:r>
            <a:r>
              <a:rPr b="1" spc="-145" dirty="0">
                <a:latin typeface="Georgia"/>
                <a:cs typeface="Georgia"/>
              </a:rPr>
              <a:t>i</a:t>
            </a:r>
            <a:r>
              <a:rPr b="1" spc="-150" dirty="0">
                <a:latin typeface="Georgia"/>
                <a:cs typeface="Georgia"/>
              </a:rPr>
              <a:t>t</a:t>
            </a:r>
            <a:r>
              <a:rPr b="1" spc="-235" dirty="0">
                <a:latin typeface="Georgia"/>
                <a:cs typeface="Georgia"/>
              </a:rPr>
              <a:t>h</a:t>
            </a:r>
            <a:r>
              <a:rPr b="1" spc="-210" dirty="0">
                <a:latin typeface="Georgia"/>
                <a:cs typeface="Georgia"/>
              </a:rPr>
              <a:t>o</a:t>
            </a:r>
            <a:r>
              <a:rPr b="1" spc="-229" dirty="0">
                <a:latin typeface="Georgia"/>
                <a:cs typeface="Georgia"/>
              </a:rPr>
              <a:t>u</a:t>
            </a:r>
            <a:r>
              <a:rPr b="1" spc="-155" dirty="0">
                <a:latin typeface="Georgia"/>
                <a:cs typeface="Georgia"/>
              </a:rPr>
              <a:t>t</a:t>
            </a:r>
            <a:r>
              <a:rPr b="1" spc="-5" dirty="0">
                <a:latin typeface="Georgia"/>
                <a:cs typeface="Georgia"/>
              </a:rPr>
              <a:t> </a:t>
            </a:r>
            <a:r>
              <a:rPr b="1" spc="-30" dirty="0">
                <a:latin typeface="Georgia"/>
                <a:cs typeface="Georgia"/>
              </a:rPr>
              <a:t>E</a:t>
            </a:r>
            <a:r>
              <a:rPr b="1" spc="-315" dirty="0">
                <a:latin typeface="Georgia"/>
                <a:cs typeface="Georgia"/>
              </a:rPr>
              <a:t>r</a:t>
            </a:r>
            <a:r>
              <a:rPr b="1" spc="-245" dirty="0">
                <a:latin typeface="Georgia"/>
                <a:cs typeface="Georgia"/>
              </a:rPr>
              <a:t>r</a:t>
            </a:r>
            <a:r>
              <a:rPr b="1" spc="-290" dirty="0">
                <a:latin typeface="Georgia"/>
                <a:cs typeface="Georgia"/>
              </a:rPr>
              <a:t>o</a:t>
            </a:r>
            <a:r>
              <a:rPr b="1" spc="-225" dirty="0">
                <a:latin typeface="Georgia"/>
                <a:cs typeface="Georgia"/>
              </a:rPr>
              <a:t>r.</a:t>
            </a:r>
            <a:endParaRPr>
              <a:latin typeface="Georgia"/>
              <a:cs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7690" y="497840"/>
            <a:ext cx="3432175" cy="695960"/>
          </a:xfrm>
          <a:prstGeom prst="rect">
            <a:avLst/>
          </a:prstGeom>
        </p:spPr>
        <p:txBody>
          <a:bodyPr vert="horz" wrap="square" lIns="0" tIns="12700" rIns="0" bIns="0" rtlCol="0" anchor="ctr">
            <a:spAutoFit/>
          </a:bodyPr>
          <a:lstStyle/>
          <a:p>
            <a:pPr marL="12700">
              <a:lnSpc>
                <a:spcPct val="100000"/>
              </a:lnSpc>
              <a:spcBef>
                <a:spcPts val="100"/>
              </a:spcBef>
            </a:pPr>
            <a:r>
              <a:rPr spc="-55" dirty="0"/>
              <a:t>Random</a:t>
            </a:r>
            <a:r>
              <a:rPr spc="-75" dirty="0"/>
              <a:t> </a:t>
            </a:r>
            <a:r>
              <a:rPr spc="15" dirty="0"/>
              <a:t>Errors</a:t>
            </a:r>
            <a:endParaRPr/>
          </a:p>
        </p:txBody>
      </p:sp>
      <p:sp>
        <p:nvSpPr>
          <p:cNvPr id="3" name="object 3"/>
          <p:cNvSpPr txBox="1"/>
          <p:nvPr/>
        </p:nvSpPr>
        <p:spPr>
          <a:xfrm>
            <a:off x="1828800" y="1633221"/>
            <a:ext cx="8686800" cy="2475037"/>
          </a:xfrm>
          <a:prstGeom prst="rect">
            <a:avLst/>
          </a:prstGeom>
        </p:spPr>
        <p:txBody>
          <a:bodyPr vert="horz" wrap="square" lIns="0" tIns="12700" rIns="0" bIns="0" rtlCol="0">
            <a:spAutoFit/>
          </a:bodyPr>
          <a:lstStyle/>
          <a:p>
            <a:pPr marL="38100" marR="5080" indent="-25400" algn="just">
              <a:spcBef>
                <a:spcPts val="100"/>
              </a:spcBef>
              <a:tabLst>
                <a:tab pos="2020570" algn="l"/>
                <a:tab pos="2511425" algn="l"/>
                <a:tab pos="3196590" algn="l"/>
                <a:tab pos="4785360" algn="l"/>
                <a:tab pos="5504815" algn="l"/>
                <a:tab pos="6163945" algn="l"/>
                <a:tab pos="7259320" algn="l"/>
              </a:tabLst>
            </a:pPr>
            <a:r>
              <a:rPr lang="en-US" sz="3200" spc="-20" dirty="0">
                <a:latin typeface="Times New Roman"/>
                <a:cs typeface="Times New Roman"/>
              </a:rPr>
              <a:t>The</a:t>
            </a:r>
            <a:r>
              <a:rPr lang="en-US" sz="3200" spc="15" dirty="0">
                <a:latin typeface="Times New Roman"/>
                <a:cs typeface="Times New Roman"/>
              </a:rPr>
              <a:t> </a:t>
            </a:r>
            <a:r>
              <a:rPr lang="en-US" sz="3200" spc="-65" dirty="0">
                <a:latin typeface="Times New Roman"/>
                <a:cs typeface="Times New Roman"/>
              </a:rPr>
              <a:t>quantity</a:t>
            </a:r>
            <a:r>
              <a:rPr lang="en-US" sz="3200" spc="20" dirty="0">
                <a:latin typeface="Times New Roman"/>
                <a:cs typeface="Times New Roman"/>
              </a:rPr>
              <a:t> </a:t>
            </a:r>
            <a:r>
              <a:rPr lang="en-US" sz="3200" spc="-75" dirty="0">
                <a:latin typeface="Times New Roman"/>
                <a:cs typeface="Times New Roman"/>
              </a:rPr>
              <a:t>being</a:t>
            </a:r>
            <a:r>
              <a:rPr lang="en-US" sz="3200" spc="20" dirty="0">
                <a:latin typeface="Times New Roman"/>
                <a:cs typeface="Times New Roman"/>
              </a:rPr>
              <a:t> </a:t>
            </a:r>
            <a:r>
              <a:rPr lang="en-US" sz="3200" spc="-60" dirty="0">
                <a:latin typeface="Times New Roman"/>
                <a:cs typeface="Times New Roman"/>
              </a:rPr>
              <a:t>measured</a:t>
            </a:r>
            <a:r>
              <a:rPr lang="en-US" sz="3200" spc="30" dirty="0">
                <a:latin typeface="Times New Roman"/>
                <a:cs typeface="Times New Roman"/>
              </a:rPr>
              <a:t> </a:t>
            </a:r>
            <a:r>
              <a:rPr lang="en-US" sz="3200" spc="-120" dirty="0">
                <a:latin typeface="Times New Roman"/>
                <a:cs typeface="Times New Roman"/>
              </a:rPr>
              <a:t>is</a:t>
            </a:r>
            <a:r>
              <a:rPr lang="en-US" sz="3200" spc="25" dirty="0">
                <a:latin typeface="Times New Roman"/>
                <a:cs typeface="Times New Roman"/>
              </a:rPr>
              <a:t> </a:t>
            </a:r>
            <a:r>
              <a:rPr lang="en-US" sz="3200" spc="-55" dirty="0">
                <a:latin typeface="Times New Roman"/>
                <a:cs typeface="Times New Roman"/>
              </a:rPr>
              <a:t>affected</a:t>
            </a:r>
            <a:r>
              <a:rPr lang="en-US" sz="3200" spc="25" dirty="0">
                <a:latin typeface="Times New Roman"/>
                <a:cs typeface="Times New Roman"/>
              </a:rPr>
              <a:t> </a:t>
            </a:r>
            <a:r>
              <a:rPr lang="en-US" sz="3200" spc="-120" dirty="0">
                <a:latin typeface="Times New Roman"/>
                <a:cs typeface="Times New Roman"/>
              </a:rPr>
              <a:t>by</a:t>
            </a:r>
            <a:r>
              <a:rPr lang="en-US" sz="3200" spc="20" dirty="0">
                <a:latin typeface="Times New Roman"/>
                <a:cs typeface="Times New Roman"/>
              </a:rPr>
              <a:t> </a:t>
            </a:r>
            <a:r>
              <a:rPr lang="en-US" sz="3200" spc="-100" dirty="0">
                <a:latin typeface="Times New Roman"/>
                <a:cs typeface="Times New Roman"/>
              </a:rPr>
              <a:t>many </a:t>
            </a:r>
            <a:r>
              <a:rPr lang="en-US" sz="3200" spc="-785" dirty="0">
                <a:latin typeface="Times New Roman"/>
                <a:cs typeface="Times New Roman"/>
              </a:rPr>
              <a:t> </a:t>
            </a:r>
            <a:r>
              <a:rPr lang="en-US" sz="3200" spc="25" dirty="0">
                <a:latin typeface="Times New Roman"/>
                <a:cs typeface="Times New Roman"/>
              </a:rPr>
              <a:t>h</a:t>
            </a:r>
            <a:r>
              <a:rPr lang="en-US" sz="3200" spc="-50" dirty="0">
                <a:latin typeface="Times New Roman"/>
                <a:cs typeface="Times New Roman"/>
              </a:rPr>
              <a:t>ap</a:t>
            </a:r>
            <a:r>
              <a:rPr lang="en-US" sz="3200" spc="25" dirty="0">
                <a:latin typeface="Times New Roman"/>
                <a:cs typeface="Times New Roman"/>
              </a:rPr>
              <a:t>p</a:t>
            </a:r>
            <a:r>
              <a:rPr lang="en-US" sz="3200" spc="-35" dirty="0">
                <a:latin typeface="Times New Roman"/>
                <a:cs typeface="Times New Roman"/>
              </a:rPr>
              <a:t>en</a:t>
            </a:r>
            <a:r>
              <a:rPr lang="en-US" sz="3200" spc="-160" dirty="0">
                <a:latin typeface="Times New Roman"/>
                <a:cs typeface="Times New Roman"/>
              </a:rPr>
              <a:t>i</a:t>
            </a:r>
            <a:r>
              <a:rPr lang="en-US" sz="3200" spc="25" dirty="0">
                <a:latin typeface="Times New Roman"/>
                <a:cs typeface="Times New Roman"/>
              </a:rPr>
              <a:t>n</a:t>
            </a:r>
            <a:r>
              <a:rPr lang="en-US" sz="3200" spc="-170" dirty="0">
                <a:latin typeface="Times New Roman"/>
                <a:cs typeface="Times New Roman"/>
              </a:rPr>
              <a:t>g</a:t>
            </a:r>
            <a:r>
              <a:rPr lang="en-US" sz="3200" spc="-80" dirty="0">
                <a:latin typeface="Times New Roman"/>
                <a:cs typeface="Times New Roman"/>
              </a:rPr>
              <a:t>s</a:t>
            </a:r>
            <a:r>
              <a:rPr lang="en-US" sz="3200" dirty="0">
                <a:latin typeface="Times New Roman"/>
                <a:cs typeface="Times New Roman"/>
              </a:rPr>
              <a:t>	</a:t>
            </a:r>
            <a:r>
              <a:rPr lang="en-US" sz="3200" spc="-165" dirty="0">
                <a:latin typeface="Times New Roman"/>
                <a:cs typeface="Times New Roman"/>
              </a:rPr>
              <a:t>i</a:t>
            </a:r>
            <a:r>
              <a:rPr lang="en-US" sz="3200" spc="30" dirty="0">
                <a:latin typeface="Times New Roman"/>
                <a:cs typeface="Times New Roman"/>
              </a:rPr>
              <a:t>n</a:t>
            </a:r>
            <a:r>
              <a:rPr lang="en-US" sz="3200" dirty="0">
                <a:latin typeface="Times New Roman"/>
                <a:cs typeface="Times New Roman"/>
              </a:rPr>
              <a:t>	</a:t>
            </a:r>
            <a:r>
              <a:rPr lang="en-US" sz="3200" spc="30" dirty="0">
                <a:latin typeface="Times New Roman"/>
                <a:cs typeface="Times New Roman"/>
              </a:rPr>
              <a:t>th</a:t>
            </a:r>
            <a:r>
              <a:rPr lang="en-US" sz="3200" spc="-90" dirty="0">
                <a:latin typeface="Times New Roman"/>
                <a:cs typeface="Times New Roman"/>
              </a:rPr>
              <a:t>e</a:t>
            </a:r>
            <a:r>
              <a:rPr lang="en-US" sz="3200" dirty="0">
                <a:latin typeface="Times New Roman"/>
                <a:cs typeface="Times New Roman"/>
              </a:rPr>
              <a:t>	</a:t>
            </a:r>
            <a:r>
              <a:rPr lang="en-US" sz="3200" spc="-35" dirty="0">
                <a:latin typeface="Times New Roman"/>
                <a:cs typeface="Times New Roman"/>
              </a:rPr>
              <a:t>u</a:t>
            </a:r>
            <a:r>
              <a:rPr lang="en-US" sz="3200" spc="25" dirty="0">
                <a:latin typeface="Times New Roman"/>
                <a:cs typeface="Times New Roman"/>
              </a:rPr>
              <a:t>n</a:t>
            </a:r>
            <a:r>
              <a:rPr lang="en-US" sz="3200" spc="-160" dirty="0">
                <a:latin typeface="Times New Roman"/>
                <a:cs typeface="Times New Roman"/>
              </a:rPr>
              <a:t>i</a:t>
            </a:r>
            <a:r>
              <a:rPr lang="en-US" sz="3200" spc="-110" dirty="0">
                <a:latin typeface="Times New Roman"/>
                <a:cs typeface="Times New Roman"/>
              </a:rPr>
              <a:t>v</a:t>
            </a:r>
            <a:r>
              <a:rPr lang="en-US" sz="3200" spc="-90" dirty="0">
                <a:latin typeface="Times New Roman"/>
                <a:cs typeface="Times New Roman"/>
              </a:rPr>
              <a:t>e</a:t>
            </a:r>
            <a:r>
              <a:rPr lang="en-US" sz="3200" spc="-45" dirty="0">
                <a:latin typeface="Times New Roman"/>
                <a:cs typeface="Times New Roman"/>
              </a:rPr>
              <a:t>r</a:t>
            </a:r>
            <a:r>
              <a:rPr lang="en-US" sz="3200" spc="-55" dirty="0">
                <a:latin typeface="Times New Roman"/>
                <a:cs typeface="Times New Roman"/>
              </a:rPr>
              <a:t>s</a:t>
            </a:r>
            <a:r>
              <a:rPr lang="en-US" sz="3200" spc="-125" dirty="0">
                <a:latin typeface="Times New Roman"/>
                <a:cs typeface="Times New Roman"/>
              </a:rPr>
              <a:t>e</a:t>
            </a:r>
            <a:r>
              <a:rPr lang="en-US" sz="3200" spc="-70" dirty="0">
                <a:latin typeface="Times New Roman"/>
                <a:cs typeface="Times New Roman"/>
              </a:rPr>
              <a:t>. </a:t>
            </a:r>
            <a:r>
              <a:rPr lang="en-US" sz="3200" spc="10" dirty="0">
                <a:latin typeface="Times New Roman"/>
                <a:cs typeface="Times New Roman"/>
              </a:rPr>
              <a:t>T</a:t>
            </a:r>
            <a:r>
              <a:rPr lang="en-US" sz="3200" spc="25" dirty="0">
                <a:latin typeface="Times New Roman"/>
                <a:cs typeface="Times New Roman"/>
              </a:rPr>
              <a:t>h</a:t>
            </a:r>
            <a:r>
              <a:rPr lang="en-US" sz="3200" spc="-90" dirty="0">
                <a:latin typeface="Times New Roman"/>
                <a:cs typeface="Times New Roman"/>
              </a:rPr>
              <a:t>e</a:t>
            </a:r>
            <a:r>
              <a:rPr lang="en-US" sz="3200" dirty="0">
                <a:latin typeface="Times New Roman"/>
                <a:cs typeface="Times New Roman"/>
              </a:rPr>
              <a:t>	</a:t>
            </a:r>
            <a:r>
              <a:rPr lang="en-US" sz="3200" spc="-90" dirty="0">
                <a:latin typeface="Times New Roman"/>
                <a:cs typeface="Times New Roman"/>
              </a:rPr>
              <a:t>e</a:t>
            </a:r>
            <a:r>
              <a:rPr lang="en-US" sz="3200" spc="-10" dirty="0">
                <a:latin typeface="Times New Roman"/>
                <a:cs typeface="Times New Roman"/>
              </a:rPr>
              <a:t>r</a:t>
            </a:r>
            <a:r>
              <a:rPr lang="en-US" sz="3200" spc="10" dirty="0">
                <a:latin typeface="Times New Roman"/>
                <a:cs typeface="Times New Roman"/>
              </a:rPr>
              <a:t>ro</a:t>
            </a:r>
            <a:r>
              <a:rPr lang="en-US" sz="3200" spc="-45" dirty="0">
                <a:latin typeface="Times New Roman"/>
                <a:cs typeface="Times New Roman"/>
              </a:rPr>
              <a:t>rs </a:t>
            </a:r>
            <a:r>
              <a:rPr lang="en-US" sz="3200" spc="-85" dirty="0">
                <a:latin typeface="Times New Roman"/>
                <a:cs typeface="Times New Roman"/>
              </a:rPr>
              <a:t>ca</a:t>
            </a:r>
            <a:r>
              <a:rPr lang="en-US" sz="3200" spc="-90" dirty="0">
                <a:latin typeface="Times New Roman"/>
                <a:cs typeface="Times New Roman"/>
              </a:rPr>
              <a:t>us</a:t>
            </a:r>
            <a:r>
              <a:rPr lang="en-US" sz="3200" spc="-50" dirty="0">
                <a:latin typeface="Times New Roman"/>
                <a:cs typeface="Times New Roman"/>
              </a:rPr>
              <a:t>ed </a:t>
            </a:r>
            <a:r>
              <a:rPr lang="en-US" sz="3200" spc="25" dirty="0">
                <a:latin typeface="Times New Roman"/>
                <a:cs typeface="Times New Roman"/>
              </a:rPr>
              <a:t>b</a:t>
            </a:r>
            <a:r>
              <a:rPr lang="en-US" sz="3200" spc="-270" dirty="0">
                <a:latin typeface="Times New Roman"/>
                <a:cs typeface="Times New Roman"/>
              </a:rPr>
              <a:t>y </a:t>
            </a:r>
            <a:r>
              <a:rPr lang="en-US" sz="3200" spc="35" dirty="0">
                <a:latin typeface="Times New Roman"/>
                <a:cs typeface="Times New Roman"/>
              </a:rPr>
              <a:t>h</a:t>
            </a:r>
            <a:r>
              <a:rPr lang="en-US" sz="3200" spc="-140" dirty="0">
                <a:latin typeface="Times New Roman"/>
                <a:cs typeface="Times New Roman"/>
              </a:rPr>
              <a:t>a</a:t>
            </a:r>
            <a:r>
              <a:rPr lang="en-US" sz="3200" spc="25" dirty="0">
                <a:latin typeface="Times New Roman"/>
                <a:cs typeface="Times New Roman"/>
              </a:rPr>
              <a:t>p</a:t>
            </a:r>
            <a:r>
              <a:rPr lang="en-US" sz="3200" spc="35" dirty="0">
                <a:latin typeface="Times New Roman"/>
                <a:cs typeface="Times New Roman"/>
              </a:rPr>
              <a:t>p</a:t>
            </a:r>
            <a:r>
              <a:rPr lang="en-US" sz="3200" spc="-35" dirty="0">
                <a:latin typeface="Times New Roman"/>
                <a:cs typeface="Times New Roman"/>
              </a:rPr>
              <a:t>en</a:t>
            </a:r>
            <a:r>
              <a:rPr lang="en-US" sz="3200" spc="-165" dirty="0">
                <a:latin typeface="Times New Roman"/>
                <a:cs typeface="Times New Roman"/>
              </a:rPr>
              <a:t>i</a:t>
            </a:r>
            <a:r>
              <a:rPr lang="en-US" sz="3200" spc="25" dirty="0">
                <a:latin typeface="Times New Roman"/>
                <a:cs typeface="Times New Roman"/>
              </a:rPr>
              <a:t>n</a:t>
            </a:r>
            <a:r>
              <a:rPr lang="en-US" sz="3200" spc="-170" dirty="0">
                <a:latin typeface="Times New Roman"/>
                <a:cs typeface="Times New Roman"/>
              </a:rPr>
              <a:t>g</a:t>
            </a:r>
            <a:r>
              <a:rPr lang="en-US" sz="3200" dirty="0">
                <a:latin typeface="Times New Roman"/>
                <a:cs typeface="Times New Roman"/>
              </a:rPr>
              <a:t>	</a:t>
            </a:r>
            <a:r>
              <a:rPr lang="en-US" sz="3200" spc="35" dirty="0">
                <a:latin typeface="Times New Roman"/>
                <a:cs typeface="Times New Roman"/>
              </a:rPr>
              <a:t>o</a:t>
            </a:r>
            <a:r>
              <a:rPr lang="en-US" sz="3200" dirty="0">
                <a:latin typeface="Times New Roman"/>
                <a:cs typeface="Times New Roman"/>
              </a:rPr>
              <a:t>r  </a:t>
            </a:r>
            <a:r>
              <a:rPr lang="en-US" sz="3200" spc="-50" dirty="0">
                <a:latin typeface="Times New Roman"/>
                <a:cs typeface="Times New Roman"/>
              </a:rPr>
              <a:t>disturbances	</a:t>
            </a:r>
            <a:r>
              <a:rPr lang="en-US" sz="3200" spc="-15" dirty="0">
                <a:latin typeface="Times New Roman"/>
                <a:cs typeface="Times New Roman"/>
              </a:rPr>
              <a:t>about </a:t>
            </a:r>
            <a:r>
              <a:rPr lang="en-US" sz="3200" spc="-75" dirty="0">
                <a:latin typeface="Times New Roman"/>
                <a:cs typeface="Times New Roman"/>
              </a:rPr>
              <a:t>which	</a:t>
            </a:r>
            <a:r>
              <a:rPr lang="en-US" sz="3200" spc="-135" dirty="0">
                <a:latin typeface="Times New Roman"/>
                <a:cs typeface="Times New Roman"/>
              </a:rPr>
              <a:t>we </a:t>
            </a:r>
            <a:r>
              <a:rPr lang="en-US" sz="3200" spc="-75" dirty="0">
                <a:latin typeface="Times New Roman"/>
                <a:cs typeface="Times New Roman"/>
              </a:rPr>
              <a:t>are </a:t>
            </a:r>
            <a:r>
              <a:rPr lang="en-US" sz="3200" spc="-80" dirty="0">
                <a:latin typeface="Times New Roman"/>
                <a:cs typeface="Times New Roman"/>
              </a:rPr>
              <a:t>unaware </a:t>
            </a:r>
            <a:r>
              <a:rPr lang="en-US" sz="3200" spc="-75" dirty="0">
                <a:latin typeface="Times New Roman"/>
                <a:cs typeface="Times New Roman"/>
              </a:rPr>
              <a:t>are </a:t>
            </a:r>
            <a:r>
              <a:rPr lang="en-US" sz="3200" spc="-70" dirty="0">
                <a:latin typeface="Times New Roman"/>
                <a:cs typeface="Times New Roman"/>
              </a:rPr>
              <a:t> </a:t>
            </a:r>
            <a:r>
              <a:rPr lang="en-US" sz="3200" spc="-80" dirty="0">
                <a:latin typeface="Times New Roman"/>
                <a:cs typeface="Times New Roman"/>
              </a:rPr>
              <a:t>Ra</a:t>
            </a:r>
            <a:r>
              <a:rPr lang="en-US" sz="3200" spc="-75" dirty="0">
                <a:latin typeface="Times New Roman"/>
                <a:cs typeface="Times New Roman"/>
              </a:rPr>
              <a:t>n</a:t>
            </a:r>
            <a:r>
              <a:rPr lang="en-US" sz="3200" spc="5" dirty="0">
                <a:latin typeface="Times New Roman"/>
                <a:cs typeface="Times New Roman"/>
              </a:rPr>
              <a:t>d</a:t>
            </a:r>
            <a:r>
              <a:rPr lang="en-US" sz="3200" spc="25" dirty="0">
                <a:latin typeface="Times New Roman"/>
                <a:cs typeface="Times New Roman"/>
              </a:rPr>
              <a:t>o</a:t>
            </a:r>
            <a:r>
              <a:rPr lang="en-US" sz="3200" spc="-25" dirty="0">
                <a:latin typeface="Times New Roman"/>
                <a:cs typeface="Times New Roman"/>
              </a:rPr>
              <a:t>m </a:t>
            </a:r>
            <a:r>
              <a:rPr lang="en-US" sz="3200" spc="40" dirty="0">
                <a:latin typeface="Times New Roman"/>
                <a:cs typeface="Times New Roman"/>
              </a:rPr>
              <a:t>Erro</a:t>
            </a:r>
            <a:r>
              <a:rPr lang="en-US" sz="3200" spc="-45" dirty="0">
                <a:latin typeface="Times New Roman"/>
                <a:cs typeface="Times New Roman"/>
              </a:rPr>
              <a:t>r</a:t>
            </a:r>
            <a:r>
              <a:rPr lang="en-US" sz="3200" spc="-55" dirty="0">
                <a:latin typeface="Times New Roman"/>
                <a:cs typeface="Times New Roman"/>
              </a:rPr>
              <a:t>s</a:t>
            </a:r>
            <a:r>
              <a:rPr lang="en-US" sz="3200" spc="-100" dirty="0">
                <a:latin typeface="Times New Roman"/>
                <a:cs typeface="Times New Roman"/>
              </a:rPr>
              <a:t>.</a:t>
            </a:r>
            <a:r>
              <a:rPr lang="en-US" sz="3200" dirty="0">
                <a:latin typeface="Times New Roman"/>
                <a:cs typeface="Times New Roman"/>
              </a:rPr>
              <a:t>	</a:t>
            </a:r>
            <a:r>
              <a:rPr lang="en-US" sz="3200" spc="65" dirty="0">
                <a:latin typeface="Times New Roman"/>
                <a:cs typeface="Times New Roman"/>
              </a:rPr>
              <a:t>I</a:t>
            </a:r>
            <a:r>
              <a:rPr lang="en-US" sz="3200" spc="40" dirty="0">
                <a:latin typeface="Times New Roman"/>
                <a:cs typeface="Times New Roman"/>
              </a:rPr>
              <a:t>t</a:t>
            </a:r>
            <a:r>
              <a:rPr lang="en-US" sz="3200" spc="-80" dirty="0">
                <a:latin typeface="Times New Roman"/>
                <a:cs typeface="Times New Roman"/>
              </a:rPr>
              <a:t>s </a:t>
            </a:r>
            <a:r>
              <a:rPr lang="en-US" sz="3200" spc="-145" dirty="0">
                <a:latin typeface="Times New Roman"/>
                <a:cs typeface="Times New Roman"/>
              </a:rPr>
              <a:t>al</a:t>
            </a:r>
            <a:r>
              <a:rPr lang="en-US" sz="3200" spc="-90" dirty="0">
                <a:latin typeface="Times New Roman"/>
                <a:cs typeface="Times New Roman"/>
              </a:rPr>
              <a:t>s</a:t>
            </a:r>
            <a:r>
              <a:rPr lang="en-US" sz="3200" spc="30" dirty="0">
                <a:latin typeface="Times New Roman"/>
                <a:cs typeface="Times New Roman"/>
              </a:rPr>
              <a:t>o </a:t>
            </a:r>
            <a:r>
              <a:rPr lang="en-US" sz="3200" spc="-95" dirty="0">
                <a:latin typeface="Times New Roman"/>
                <a:cs typeface="Times New Roman"/>
              </a:rPr>
              <a:t>k</a:t>
            </a:r>
            <a:r>
              <a:rPr lang="en-US" sz="3200" spc="25" dirty="0">
                <a:latin typeface="Times New Roman"/>
                <a:cs typeface="Times New Roman"/>
              </a:rPr>
              <a:t>no</a:t>
            </a:r>
            <a:r>
              <a:rPr lang="en-US" sz="3200" spc="-180" dirty="0">
                <a:latin typeface="Times New Roman"/>
                <a:cs typeface="Times New Roman"/>
              </a:rPr>
              <a:t>w</a:t>
            </a:r>
            <a:r>
              <a:rPr lang="en-US" sz="3200" spc="30" dirty="0">
                <a:latin typeface="Times New Roman"/>
                <a:cs typeface="Times New Roman"/>
              </a:rPr>
              <a:t>n</a:t>
            </a:r>
            <a:r>
              <a:rPr lang="en-US" sz="3200" dirty="0">
                <a:latin typeface="Times New Roman"/>
                <a:cs typeface="Times New Roman"/>
              </a:rPr>
              <a:t>	</a:t>
            </a:r>
            <a:r>
              <a:rPr lang="en-US" sz="3200" spc="-140" dirty="0">
                <a:latin typeface="Times New Roman"/>
                <a:cs typeface="Times New Roman"/>
              </a:rPr>
              <a:t>a</a:t>
            </a:r>
            <a:r>
              <a:rPr lang="en-US" sz="3200" spc="-80" dirty="0">
                <a:latin typeface="Times New Roman"/>
                <a:cs typeface="Times New Roman"/>
              </a:rPr>
              <a:t>s </a:t>
            </a:r>
            <a:r>
              <a:rPr lang="en-US" sz="3200" spc="-60" dirty="0">
                <a:latin typeface="Times New Roman"/>
                <a:cs typeface="Times New Roman"/>
              </a:rPr>
              <a:t>re</a:t>
            </a:r>
            <a:r>
              <a:rPr lang="en-US" sz="3200" spc="-65" dirty="0">
                <a:latin typeface="Times New Roman"/>
                <a:cs typeface="Times New Roman"/>
              </a:rPr>
              <a:t>s</a:t>
            </a:r>
            <a:r>
              <a:rPr lang="en-US" sz="3200" spc="-160" dirty="0">
                <a:latin typeface="Times New Roman"/>
                <a:cs typeface="Times New Roman"/>
              </a:rPr>
              <a:t>i</a:t>
            </a:r>
            <a:r>
              <a:rPr lang="en-US" sz="3200" spc="-20" dirty="0">
                <a:latin typeface="Times New Roman"/>
                <a:cs typeface="Times New Roman"/>
              </a:rPr>
              <a:t>d</a:t>
            </a:r>
            <a:r>
              <a:rPr lang="en-US" sz="3200" spc="-10" dirty="0">
                <a:latin typeface="Times New Roman"/>
                <a:cs typeface="Times New Roman"/>
              </a:rPr>
              <a:t>u</a:t>
            </a:r>
            <a:r>
              <a:rPr lang="en-US" sz="3200" spc="-140" dirty="0">
                <a:latin typeface="Times New Roman"/>
                <a:cs typeface="Times New Roman"/>
              </a:rPr>
              <a:t>a</a:t>
            </a:r>
            <a:r>
              <a:rPr lang="en-US" sz="3200" spc="-150" dirty="0">
                <a:latin typeface="Times New Roman"/>
                <a:cs typeface="Times New Roman"/>
              </a:rPr>
              <a:t>l  </a:t>
            </a:r>
            <a:r>
              <a:rPr lang="en-US" sz="3200" spc="-5" dirty="0">
                <a:latin typeface="Times New Roman"/>
                <a:cs typeface="Times New Roman"/>
              </a:rPr>
              <a:t>Errors.</a:t>
            </a:r>
            <a:endParaRPr lang="en-US" sz="3200" dirty="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3760" y="162301"/>
            <a:ext cx="5361940" cy="1367041"/>
          </a:xfrm>
          <a:prstGeom prst="rect">
            <a:avLst/>
          </a:prstGeom>
        </p:spPr>
        <p:txBody>
          <a:bodyPr vert="horz" wrap="square" lIns="0" tIns="12700" rIns="0" bIns="0" rtlCol="0" anchor="ctr">
            <a:spAutoFit/>
          </a:bodyPr>
          <a:lstStyle/>
          <a:p>
            <a:pPr marL="12700">
              <a:lnSpc>
                <a:spcPct val="100000"/>
              </a:lnSpc>
              <a:spcBef>
                <a:spcPts val="100"/>
              </a:spcBef>
            </a:pPr>
            <a:r>
              <a:rPr spc="-65" dirty="0"/>
              <a:t>Example</a:t>
            </a:r>
            <a:r>
              <a:rPr spc="-30" dirty="0"/>
              <a:t> </a:t>
            </a:r>
            <a:r>
              <a:rPr spc="-5" dirty="0"/>
              <a:t>of</a:t>
            </a:r>
            <a:r>
              <a:rPr spc="-25" dirty="0"/>
              <a:t> </a:t>
            </a:r>
            <a:r>
              <a:rPr spc="-50" dirty="0"/>
              <a:t>Random</a:t>
            </a:r>
            <a:r>
              <a:rPr spc="-20" dirty="0"/>
              <a:t> </a:t>
            </a:r>
            <a:r>
              <a:rPr spc="35" dirty="0"/>
              <a:t>Error</a:t>
            </a:r>
          </a:p>
        </p:txBody>
      </p:sp>
      <p:pic>
        <p:nvPicPr>
          <p:cNvPr id="3" name="object 3"/>
          <p:cNvPicPr/>
          <p:nvPr/>
        </p:nvPicPr>
        <p:blipFill>
          <a:blip r:embed="rId2" cstate="print"/>
          <a:stretch>
            <a:fillRect/>
          </a:stretch>
        </p:blipFill>
        <p:spPr>
          <a:xfrm>
            <a:off x="3563538" y="1575405"/>
            <a:ext cx="4399324" cy="3070921"/>
          </a:xfrm>
          <a:prstGeom prst="rect">
            <a:avLst/>
          </a:prstGeom>
        </p:spPr>
      </p:pic>
      <p:sp>
        <p:nvSpPr>
          <p:cNvPr id="4" name="object 4"/>
          <p:cNvSpPr txBox="1"/>
          <p:nvPr/>
        </p:nvSpPr>
        <p:spPr>
          <a:xfrm>
            <a:off x="2379981" y="4993641"/>
            <a:ext cx="7426959" cy="1150315"/>
          </a:xfrm>
          <a:prstGeom prst="rect">
            <a:avLst/>
          </a:prstGeom>
        </p:spPr>
        <p:txBody>
          <a:bodyPr vert="horz" wrap="square" lIns="0" tIns="21590" rIns="0" bIns="0" rtlCol="0">
            <a:spAutoFit/>
          </a:bodyPr>
          <a:lstStyle/>
          <a:p>
            <a:pPr marL="12700" marR="5080" algn="just">
              <a:lnSpc>
                <a:spcPts val="2160"/>
              </a:lnSpc>
              <a:spcBef>
                <a:spcPts val="170"/>
              </a:spcBef>
            </a:pPr>
            <a:r>
              <a:rPr b="1" spc="20" dirty="0">
                <a:latin typeface="Times New Roman"/>
                <a:cs typeface="Times New Roman"/>
              </a:rPr>
              <a:t>The</a:t>
            </a:r>
            <a:r>
              <a:rPr b="1" spc="25" dirty="0">
                <a:latin typeface="Times New Roman"/>
                <a:cs typeface="Times New Roman"/>
              </a:rPr>
              <a:t> </a:t>
            </a:r>
            <a:r>
              <a:rPr b="1" spc="-15" dirty="0">
                <a:latin typeface="Times New Roman"/>
                <a:cs typeface="Times New Roman"/>
              </a:rPr>
              <a:t>Gaussian</a:t>
            </a:r>
            <a:r>
              <a:rPr b="1" spc="-10" dirty="0">
                <a:latin typeface="Times New Roman"/>
                <a:cs typeface="Times New Roman"/>
              </a:rPr>
              <a:t> </a:t>
            </a:r>
            <a:r>
              <a:rPr b="1" spc="-35" dirty="0">
                <a:latin typeface="Times New Roman"/>
                <a:cs typeface="Times New Roman"/>
              </a:rPr>
              <a:t>normal</a:t>
            </a:r>
            <a:r>
              <a:rPr b="1" spc="-30" dirty="0">
                <a:latin typeface="Times New Roman"/>
                <a:cs typeface="Times New Roman"/>
              </a:rPr>
              <a:t> </a:t>
            </a:r>
            <a:r>
              <a:rPr b="1" spc="-15" dirty="0">
                <a:latin typeface="Times New Roman"/>
                <a:cs typeface="Times New Roman"/>
              </a:rPr>
              <a:t>distribution.</a:t>
            </a:r>
            <a:r>
              <a:rPr b="1" spc="-10" dirty="0">
                <a:latin typeface="Times New Roman"/>
                <a:cs typeface="Times New Roman"/>
              </a:rPr>
              <a:t> </a:t>
            </a:r>
            <a:r>
              <a:rPr b="1" spc="15" dirty="0">
                <a:latin typeface="Times New Roman"/>
                <a:cs typeface="Times New Roman"/>
              </a:rPr>
              <a:t>m</a:t>
            </a:r>
            <a:r>
              <a:rPr b="1" spc="20" dirty="0">
                <a:latin typeface="Times New Roman"/>
                <a:cs typeface="Times New Roman"/>
              </a:rPr>
              <a:t> </a:t>
            </a:r>
            <a:r>
              <a:rPr b="1" spc="170" dirty="0">
                <a:latin typeface="Times New Roman"/>
                <a:cs typeface="Times New Roman"/>
              </a:rPr>
              <a:t>= </a:t>
            </a:r>
            <a:r>
              <a:rPr b="1" dirty="0">
                <a:latin typeface="Times New Roman"/>
                <a:cs typeface="Times New Roman"/>
              </a:rPr>
              <a:t>mean</a:t>
            </a:r>
            <a:r>
              <a:rPr b="1" spc="5" dirty="0">
                <a:latin typeface="Times New Roman"/>
                <a:cs typeface="Times New Roman"/>
              </a:rPr>
              <a:t> </a:t>
            </a:r>
            <a:r>
              <a:rPr b="1" spc="-15" dirty="0">
                <a:latin typeface="Times New Roman"/>
                <a:cs typeface="Times New Roman"/>
              </a:rPr>
              <a:t>of</a:t>
            </a:r>
            <a:r>
              <a:rPr b="1" spc="-10" dirty="0">
                <a:latin typeface="Times New Roman"/>
                <a:cs typeface="Times New Roman"/>
              </a:rPr>
              <a:t> </a:t>
            </a:r>
            <a:r>
              <a:rPr b="1" spc="-5" dirty="0">
                <a:latin typeface="Times New Roman"/>
                <a:cs typeface="Times New Roman"/>
              </a:rPr>
              <a:t>measurements.</a:t>
            </a:r>
            <a:r>
              <a:rPr b="1" dirty="0">
                <a:latin typeface="Times New Roman"/>
                <a:cs typeface="Times New Roman"/>
              </a:rPr>
              <a:t> </a:t>
            </a:r>
            <a:r>
              <a:rPr b="1" spc="45" dirty="0">
                <a:latin typeface="Times New Roman"/>
                <a:cs typeface="Times New Roman"/>
              </a:rPr>
              <a:t>s  </a:t>
            </a:r>
            <a:r>
              <a:rPr b="1" spc="170" dirty="0">
                <a:latin typeface="Times New Roman"/>
                <a:cs typeface="Times New Roman"/>
              </a:rPr>
              <a:t>= </a:t>
            </a:r>
            <a:r>
              <a:rPr b="1" spc="175" dirty="0">
                <a:latin typeface="Times New Roman"/>
                <a:cs typeface="Times New Roman"/>
              </a:rPr>
              <a:t> </a:t>
            </a:r>
            <a:r>
              <a:rPr b="1" spc="-35" dirty="0">
                <a:latin typeface="Times New Roman"/>
                <a:cs typeface="Times New Roman"/>
              </a:rPr>
              <a:t>standard </a:t>
            </a:r>
            <a:r>
              <a:rPr b="1" spc="-10" dirty="0">
                <a:latin typeface="Times New Roman"/>
                <a:cs typeface="Times New Roman"/>
              </a:rPr>
              <a:t>deviation of </a:t>
            </a:r>
            <a:r>
              <a:rPr b="1" spc="-5" dirty="0">
                <a:latin typeface="Times New Roman"/>
                <a:cs typeface="Times New Roman"/>
              </a:rPr>
              <a:t>measurements. </a:t>
            </a:r>
            <a:r>
              <a:rPr b="1" spc="-145" dirty="0">
                <a:latin typeface="Times New Roman"/>
                <a:cs typeface="Times New Roman"/>
              </a:rPr>
              <a:t>68%</a:t>
            </a:r>
            <a:r>
              <a:rPr b="1" spc="-140" dirty="0">
                <a:latin typeface="Times New Roman"/>
                <a:cs typeface="Times New Roman"/>
              </a:rPr>
              <a:t> </a:t>
            </a:r>
            <a:r>
              <a:rPr b="1" spc="-10" dirty="0">
                <a:latin typeface="Times New Roman"/>
                <a:cs typeface="Times New Roman"/>
              </a:rPr>
              <a:t>of </a:t>
            </a:r>
            <a:r>
              <a:rPr b="1" dirty="0">
                <a:latin typeface="Times New Roman"/>
                <a:cs typeface="Times New Roman"/>
              </a:rPr>
              <a:t>the </a:t>
            </a:r>
            <a:r>
              <a:rPr b="1" spc="-5" dirty="0">
                <a:latin typeface="Times New Roman"/>
                <a:cs typeface="Times New Roman"/>
              </a:rPr>
              <a:t>measurements </a:t>
            </a:r>
            <a:r>
              <a:rPr b="1" dirty="0">
                <a:latin typeface="Times New Roman"/>
                <a:cs typeface="Times New Roman"/>
              </a:rPr>
              <a:t>lie </a:t>
            </a:r>
            <a:r>
              <a:rPr b="1" spc="-5" dirty="0">
                <a:latin typeface="Times New Roman"/>
                <a:cs typeface="Times New Roman"/>
              </a:rPr>
              <a:t>in </a:t>
            </a:r>
            <a:r>
              <a:rPr b="1" dirty="0">
                <a:latin typeface="Times New Roman"/>
                <a:cs typeface="Times New Roman"/>
              </a:rPr>
              <a:t>the </a:t>
            </a:r>
            <a:r>
              <a:rPr b="1" spc="5" dirty="0">
                <a:latin typeface="Times New Roman"/>
                <a:cs typeface="Times New Roman"/>
              </a:rPr>
              <a:t> </a:t>
            </a:r>
            <a:r>
              <a:rPr b="1" spc="-45" dirty="0">
                <a:latin typeface="Times New Roman"/>
                <a:cs typeface="Times New Roman"/>
              </a:rPr>
              <a:t>interval </a:t>
            </a:r>
            <a:r>
              <a:rPr sz="1850" b="1" i="1" spc="-335" dirty="0">
                <a:latin typeface="Georgia"/>
                <a:cs typeface="Georgia"/>
              </a:rPr>
              <a:t>m</a:t>
            </a:r>
            <a:r>
              <a:rPr sz="1850" b="1" i="1" spc="-200" dirty="0">
                <a:latin typeface="Georgia"/>
                <a:cs typeface="Georgia"/>
              </a:rPr>
              <a:t> </a:t>
            </a:r>
            <a:r>
              <a:rPr sz="1850" b="1" i="1" spc="-105" dirty="0">
                <a:latin typeface="Georgia"/>
                <a:cs typeface="Georgia"/>
              </a:rPr>
              <a:t>- </a:t>
            </a:r>
            <a:r>
              <a:rPr sz="1850" b="1" i="1" spc="-210" dirty="0">
                <a:latin typeface="Georgia"/>
                <a:cs typeface="Georgia"/>
              </a:rPr>
              <a:t>s </a:t>
            </a:r>
            <a:r>
              <a:rPr sz="1850" b="1" i="1" spc="-105" dirty="0">
                <a:latin typeface="Georgia"/>
                <a:cs typeface="Georgia"/>
              </a:rPr>
              <a:t>&lt; </a:t>
            </a:r>
            <a:r>
              <a:rPr sz="1850" b="1" i="1" spc="-180" dirty="0">
                <a:latin typeface="Georgia"/>
                <a:cs typeface="Georgia"/>
              </a:rPr>
              <a:t>x </a:t>
            </a:r>
            <a:r>
              <a:rPr sz="1850" b="1" i="1" spc="-105" dirty="0">
                <a:latin typeface="Georgia"/>
                <a:cs typeface="Georgia"/>
              </a:rPr>
              <a:t>&lt; </a:t>
            </a:r>
            <a:r>
              <a:rPr sz="1850" b="1" i="1" spc="-335" dirty="0">
                <a:latin typeface="Georgia"/>
                <a:cs typeface="Georgia"/>
              </a:rPr>
              <a:t>m</a:t>
            </a:r>
            <a:r>
              <a:rPr sz="1850" b="1" i="1" spc="-200" dirty="0">
                <a:latin typeface="Georgia"/>
                <a:cs typeface="Georgia"/>
              </a:rPr>
              <a:t> </a:t>
            </a:r>
            <a:r>
              <a:rPr sz="1850" b="1" i="1" spc="-105" dirty="0">
                <a:latin typeface="Georgia"/>
                <a:cs typeface="Georgia"/>
              </a:rPr>
              <a:t>+ </a:t>
            </a:r>
            <a:r>
              <a:rPr sz="1850" b="1" i="1" spc="-160" dirty="0">
                <a:latin typeface="Georgia"/>
                <a:cs typeface="Georgia"/>
              </a:rPr>
              <a:t>s</a:t>
            </a:r>
            <a:r>
              <a:rPr b="1" spc="-160" dirty="0">
                <a:latin typeface="Times New Roman"/>
                <a:cs typeface="Times New Roman"/>
              </a:rPr>
              <a:t>; </a:t>
            </a:r>
            <a:r>
              <a:rPr b="1" spc="-140" dirty="0">
                <a:latin typeface="Times New Roman"/>
                <a:cs typeface="Times New Roman"/>
              </a:rPr>
              <a:t>95% </a:t>
            </a:r>
            <a:r>
              <a:rPr b="1" dirty="0">
                <a:latin typeface="Times New Roman"/>
                <a:cs typeface="Times New Roman"/>
              </a:rPr>
              <a:t>lie </a:t>
            </a:r>
            <a:r>
              <a:rPr b="1" spc="-15" dirty="0">
                <a:latin typeface="Times New Roman"/>
                <a:cs typeface="Times New Roman"/>
              </a:rPr>
              <a:t>within </a:t>
            </a:r>
            <a:r>
              <a:rPr sz="1850" b="1" i="1" spc="-335" dirty="0">
                <a:latin typeface="Georgia"/>
                <a:cs typeface="Georgia"/>
              </a:rPr>
              <a:t>m</a:t>
            </a:r>
            <a:r>
              <a:rPr sz="1850" b="1" i="1" spc="-200" dirty="0">
                <a:latin typeface="Georgia"/>
                <a:cs typeface="Georgia"/>
              </a:rPr>
              <a:t> </a:t>
            </a:r>
            <a:r>
              <a:rPr sz="1850" b="1" i="1" spc="-105" dirty="0">
                <a:latin typeface="Georgia"/>
                <a:cs typeface="Georgia"/>
              </a:rPr>
              <a:t>- </a:t>
            </a:r>
            <a:r>
              <a:rPr sz="1850" b="1" i="1" spc="-265" dirty="0">
                <a:latin typeface="Georgia"/>
                <a:cs typeface="Georgia"/>
              </a:rPr>
              <a:t>2s</a:t>
            </a:r>
            <a:r>
              <a:rPr sz="1850" b="1" i="1" spc="-260" dirty="0">
                <a:latin typeface="Georgia"/>
                <a:cs typeface="Georgia"/>
              </a:rPr>
              <a:t> </a:t>
            </a:r>
            <a:r>
              <a:rPr sz="1850" b="1" i="1" spc="-105" dirty="0">
                <a:latin typeface="Georgia"/>
                <a:cs typeface="Georgia"/>
              </a:rPr>
              <a:t>&lt; </a:t>
            </a:r>
            <a:r>
              <a:rPr sz="1850" b="1" i="1" spc="-180" dirty="0">
                <a:latin typeface="Georgia"/>
                <a:cs typeface="Georgia"/>
              </a:rPr>
              <a:t>x </a:t>
            </a:r>
            <a:r>
              <a:rPr sz="1850" b="1" i="1" spc="-105" dirty="0">
                <a:latin typeface="Georgia"/>
                <a:cs typeface="Georgia"/>
              </a:rPr>
              <a:t>&lt; </a:t>
            </a:r>
            <a:r>
              <a:rPr sz="1850" b="1" i="1" spc="-335" dirty="0">
                <a:latin typeface="Georgia"/>
                <a:cs typeface="Georgia"/>
              </a:rPr>
              <a:t>m</a:t>
            </a:r>
            <a:r>
              <a:rPr sz="1850" b="1" i="1" spc="-200" dirty="0">
                <a:latin typeface="Georgia"/>
                <a:cs typeface="Georgia"/>
              </a:rPr>
              <a:t> </a:t>
            </a:r>
            <a:r>
              <a:rPr sz="1850" b="1" i="1" spc="-105" dirty="0">
                <a:latin typeface="Georgia"/>
                <a:cs typeface="Georgia"/>
              </a:rPr>
              <a:t>+ </a:t>
            </a:r>
            <a:r>
              <a:rPr sz="1850" b="1" i="1" spc="-215" dirty="0">
                <a:latin typeface="Georgia"/>
                <a:cs typeface="Georgia"/>
              </a:rPr>
              <a:t>2s</a:t>
            </a:r>
            <a:r>
              <a:rPr b="1" spc="-215" dirty="0">
                <a:latin typeface="Times New Roman"/>
                <a:cs typeface="Times New Roman"/>
              </a:rPr>
              <a:t>;</a:t>
            </a:r>
            <a:r>
              <a:rPr b="1" spc="-210" dirty="0">
                <a:latin typeface="Times New Roman"/>
                <a:cs typeface="Times New Roman"/>
              </a:rPr>
              <a:t> </a:t>
            </a:r>
            <a:r>
              <a:rPr b="1" spc="-20" dirty="0">
                <a:latin typeface="Times New Roman"/>
                <a:cs typeface="Times New Roman"/>
              </a:rPr>
              <a:t>and </a:t>
            </a:r>
            <a:r>
              <a:rPr b="1" spc="-100" dirty="0">
                <a:latin typeface="Times New Roman"/>
                <a:cs typeface="Times New Roman"/>
              </a:rPr>
              <a:t>99.7% </a:t>
            </a:r>
            <a:r>
              <a:rPr b="1" dirty="0">
                <a:latin typeface="Times New Roman"/>
                <a:cs typeface="Times New Roman"/>
              </a:rPr>
              <a:t>lie </a:t>
            </a:r>
            <a:r>
              <a:rPr b="1" spc="5" dirty="0">
                <a:latin typeface="Times New Roman"/>
                <a:cs typeface="Times New Roman"/>
              </a:rPr>
              <a:t> </a:t>
            </a:r>
            <a:r>
              <a:rPr b="1" spc="-25" dirty="0">
                <a:latin typeface="Times New Roman"/>
                <a:cs typeface="Times New Roman"/>
              </a:rPr>
              <a:t>w</a:t>
            </a:r>
            <a:r>
              <a:rPr b="1" spc="-5" dirty="0">
                <a:latin typeface="Times New Roman"/>
                <a:cs typeface="Times New Roman"/>
              </a:rPr>
              <a:t>i</a:t>
            </a:r>
            <a:r>
              <a:rPr b="1" spc="-45" dirty="0">
                <a:latin typeface="Times New Roman"/>
                <a:cs typeface="Times New Roman"/>
              </a:rPr>
              <a:t>t</a:t>
            </a:r>
            <a:r>
              <a:rPr b="1" spc="-5" dirty="0">
                <a:latin typeface="Times New Roman"/>
                <a:cs typeface="Times New Roman"/>
              </a:rPr>
              <a:t>hi</a:t>
            </a:r>
            <a:r>
              <a:rPr b="1" spc="-10" dirty="0">
                <a:latin typeface="Times New Roman"/>
                <a:cs typeface="Times New Roman"/>
              </a:rPr>
              <a:t>n</a:t>
            </a:r>
            <a:r>
              <a:rPr b="1" spc="15" dirty="0">
                <a:latin typeface="Times New Roman"/>
                <a:cs typeface="Times New Roman"/>
              </a:rPr>
              <a:t> </a:t>
            </a:r>
            <a:r>
              <a:rPr sz="1850" b="1" i="1" spc="-335" dirty="0">
                <a:latin typeface="Georgia"/>
                <a:cs typeface="Georgia"/>
              </a:rPr>
              <a:t>m</a:t>
            </a:r>
            <a:r>
              <a:rPr sz="1850" b="1" i="1" spc="-15" dirty="0">
                <a:latin typeface="Georgia"/>
                <a:cs typeface="Georgia"/>
              </a:rPr>
              <a:t> </a:t>
            </a:r>
            <a:r>
              <a:rPr sz="1850" b="1" i="1" spc="-105" dirty="0">
                <a:latin typeface="Georgia"/>
                <a:cs typeface="Georgia"/>
              </a:rPr>
              <a:t>-</a:t>
            </a:r>
            <a:r>
              <a:rPr sz="1850" b="1" i="1" spc="-25" dirty="0">
                <a:latin typeface="Georgia"/>
                <a:cs typeface="Georgia"/>
              </a:rPr>
              <a:t> </a:t>
            </a:r>
            <a:r>
              <a:rPr sz="1850" b="1" i="1" spc="-320" dirty="0">
                <a:latin typeface="Georgia"/>
                <a:cs typeface="Georgia"/>
              </a:rPr>
              <a:t>3</a:t>
            </a:r>
            <a:r>
              <a:rPr sz="1850" b="1" i="1" spc="-210" dirty="0">
                <a:latin typeface="Georgia"/>
                <a:cs typeface="Georgia"/>
              </a:rPr>
              <a:t>s</a:t>
            </a:r>
            <a:r>
              <a:rPr sz="1850" b="1" i="1" spc="-25" dirty="0">
                <a:latin typeface="Georgia"/>
                <a:cs typeface="Georgia"/>
              </a:rPr>
              <a:t> </a:t>
            </a:r>
            <a:r>
              <a:rPr sz="1850" b="1" i="1" spc="-105" dirty="0">
                <a:latin typeface="Georgia"/>
                <a:cs typeface="Georgia"/>
              </a:rPr>
              <a:t>&lt;</a:t>
            </a:r>
            <a:r>
              <a:rPr sz="1850" b="1" i="1" spc="-15" dirty="0">
                <a:latin typeface="Georgia"/>
                <a:cs typeface="Georgia"/>
              </a:rPr>
              <a:t> </a:t>
            </a:r>
            <a:r>
              <a:rPr sz="1850" b="1" i="1" spc="-180" dirty="0">
                <a:latin typeface="Georgia"/>
                <a:cs typeface="Georgia"/>
              </a:rPr>
              <a:t>x</a:t>
            </a:r>
            <a:r>
              <a:rPr sz="1850" b="1" i="1" spc="-20" dirty="0">
                <a:latin typeface="Georgia"/>
                <a:cs typeface="Georgia"/>
              </a:rPr>
              <a:t> </a:t>
            </a:r>
            <a:r>
              <a:rPr sz="1850" b="1" i="1" spc="-105" dirty="0">
                <a:latin typeface="Georgia"/>
                <a:cs typeface="Georgia"/>
              </a:rPr>
              <a:t>&lt;</a:t>
            </a:r>
            <a:r>
              <a:rPr sz="1850" b="1" i="1" spc="-15" dirty="0">
                <a:latin typeface="Georgia"/>
                <a:cs typeface="Georgia"/>
              </a:rPr>
              <a:t> </a:t>
            </a:r>
            <a:r>
              <a:rPr sz="1850" b="1" i="1" spc="-335" dirty="0">
                <a:latin typeface="Georgia"/>
                <a:cs typeface="Georgia"/>
              </a:rPr>
              <a:t>m</a:t>
            </a:r>
            <a:r>
              <a:rPr sz="1850" b="1" i="1" spc="-15" dirty="0">
                <a:latin typeface="Georgia"/>
                <a:cs typeface="Georgia"/>
              </a:rPr>
              <a:t> </a:t>
            </a:r>
            <a:r>
              <a:rPr sz="1850" b="1" i="1" spc="-105" dirty="0">
                <a:latin typeface="Georgia"/>
                <a:cs typeface="Georgia"/>
              </a:rPr>
              <a:t>+</a:t>
            </a:r>
            <a:r>
              <a:rPr sz="1850" b="1" i="1" spc="-25" dirty="0">
                <a:latin typeface="Georgia"/>
                <a:cs typeface="Georgia"/>
              </a:rPr>
              <a:t> </a:t>
            </a:r>
            <a:r>
              <a:rPr sz="1850" b="1" i="1" spc="-315" dirty="0">
                <a:latin typeface="Georgia"/>
                <a:cs typeface="Georgia"/>
              </a:rPr>
              <a:t>3</a:t>
            </a:r>
            <a:r>
              <a:rPr sz="1850" b="1" i="1" spc="-200" dirty="0">
                <a:latin typeface="Georgia"/>
                <a:cs typeface="Georgia"/>
              </a:rPr>
              <a:t>s</a:t>
            </a:r>
            <a:r>
              <a:rPr b="1" spc="15" dirty="0">
                <a:latin typeface="Times New Roman"/>
                <a:cs typeface="Times New Roman"/>
              </a:rPr>
              <a:t>.</a:t>
            </a:r>
            <a:endParaRPr>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556E06-4400-8D18-3F69-EE3808D422EF}"/>
              </a:ext>
            </a:extLst>
          </p:cNvPr>
          <p:cNvSpPr txBox="1"/>
          <p:nvPr/>
        </p:nvSpPr>
        <p:spPr>
          <a:xfrm>
            <a:off x="1036320" y="741998"/>
            <a:ext cx="10139680" cy="3170099"/>
          </a:xfrm>
          <a:prstGeom prst="rect">
            <a:avLst/>
          </a:prstGeom>
          <a:noFill/>
        </p:spPr>
        <p:txBody>
          <a:bodyPr wrap="square">
            <a:spAutoFit/>
          </a:bodyPr>
          <a:lstStyle/>
          <a:p>
            <a:pPr algn="ctr"/>
            <a:r>
              <a:rPr lang="en-IN" sz="4000" u="sng" dirty="0">
                <a:solidFill>
                  <a:srgbClr val="7030A0"/>
                </a:solidFill>
                <a:latin typeface="Times New Roman" panose="02020603050405020304" pitchFamily="18" charset="0"/>
                <a:cs typeface="Times New Roman" panose="02020603050405020304" pitchFamily="18" charset="0"/>
              </a:rPr>
              <a:t>SESSION 7</a:t>
            </a:r>
          </a:p>
          <a:p>
            <a:pPr algn="ctr"/>
            <a:endParaRPr lang="en-IN" sz="4000" u="sng" dirty="0">
              <a:solidFill>
                <a:srgbClr val="7030A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4000" dirty="0">
                <a:solidFill>
                  <a:srgbClr val="C00000"/>
                </a:solidFill>
                <a:latin typeface="Times New Roman" panose="02020603050405020304" pitchFamily="18" charset="0"/>
                <a:cs typeface="Times New Roman" panose="02020603050405020304" pitchFamily="18" charset="0"/>
              </a:rPr>
              <a:t>SELECTION OF TRANSDUCERS</a:t>
            </a:r>
          </a:p>
          <a:p>
            <a:pPr>
              <a:buFont typeface="Wingdings" panose="05000000000000000000" pitchFamily="2" charset="2"/>
              <a:buChar char="Ø"/>
            </a:pPr>
            <a:r>
              <a:rPr lang="en-IN" sz="4000" dirty="0">
                <a:solidFill>
                  <a:srgbClr val="C00000"/>
                </a:solidFill>
                <a:latin typeface="Times New Roman" panose="02020603050405020304" pitchFamily="18" charset="0"/>
                <a:cs typeface="Times New Roman" panose="02020603050405020304" pitchFamily="18" charset="0"/>
              </a:rPr>
              <a:t>INTRODUCTION TO MECHANICAL SENSORS </a:t>
            </a:r>
          </a:p>
        </p:txBody>
      </p:sp>
    </p:spTree>
    <p:extLst>
      <p:ext uri="{BB962C8B-B14F-4D97-AF65-F5344CB8AC3E}">
        <p14:creationId xmlns:p14="http://schemas.microsoft.com/office/powerpoint/2010/main" val="2854258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p:txBody>
          <a:bodyPr>
            <a:normAutofit fontScale="25000" lnSpcReduction="20000"/>
          </a:bodyPr>
          <a:lstStyle/>
          <a:p>
            <a:pPr algn="just">
              <a:buFont typeface="Wingdings" panose="05000000000000000000" pitchFamily="2" charset="2"/>
              <a:buChar char="Ø"/>
            </a:pPr>
            <a:r>
              <a:rPr lang="en-US" sz="10400" dirty="0">
                <a:effectLst/>
                <a:latin typeface="Times New Roman" panose="02020603050405020304" pitchFamily="18" charset="0"/>
                <a:cs typeface="Times New Roman" panose="02020603050405020304" pitchFamily="18" charset="0"/>
              </a:rPr>
              <a:t>There are many ways for measurement of a physical quantity. While selection of transducers, how to select a transducer for a particular application, following points should be kept in the mind. </a:t>
            </a:r>
          </a:p>
          <a:p>
            <a:pPr marL="0" indent="0" algn="just">
              <a:buNone/>
            </a:pPr>
            <a:endParaRPr lang="en-US" sz="1040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0400" dirty="0">
                <a:effectLst/>
                <a:latin typeface="Times New Roman" panose="02020603050405020304" pitchFamily="18" charset="0"/>
                <a:cs typeface="Times New Roman" panose="02020603050405020304" pitchFamily="18" charset="0"/>
              </a:rPr>
              <a:t>Unfortunately most </a:t>
            </a:r>
            <a:r>
              <a:rPr lang="en-US" sz="1040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transducers</a:t>
            </a:r>
            <a:r>
              <a:rPr lang="en-US" sz="10400" dirty="0">
                <a:effectLst/>
                <a:latin typeface="Times New Roman" panose="02020603050405020304" pitchFamily="18" charset="0"/>
                <a:cs typeface="Times New Roman" panose="02020603050405020304" pitchFamily="18" charset="0"/>
              </a:rPr>
              <a:t> are </a:t>
            </a:r>
            <a:r>
              <a:rPr lang="en-US" sz="10400" dirty="0">
                <a:solidFill>
                  <a:srgbClr val="FF0000"/>
                </a:solidFill>
                <a:effectLst/>
                <a:latin typeface="Times New Roman" panose="02020603050405020304" pitchFamily="18" charset="0"/>
                <a:cs typeface="Times New Roman" panose="02020603050405020304" pitchFamily="18" charset="0"/>
              </a:rPr>
              <a:t>not sensitive to just one quantity</a:t>
            </a:r>
            <a:r>
              <a:rPr lang="en-US" sz="10400" dirty="0">
                <a:effectLst/>
                <a:latin typeface="Times New Roman" panose="02020603050405020304" pitchFamily="18" charset="0"/>
                <a:cs typeface="Times New Roman" panose="02020603050405020304" pitchFamily="18" charset="0"/>
              </a:rPr>
              <a:t>. </a:t>
            </a:r>
            <a:br>
              <a:rPr lang="en-US" sz="10400" dirty="0">
                <a:latin typeface="Times New Roman" panose="02020603050405020304" pitchFamily="18" charset="0"/>
                <a:cs typeface="Times New Roman" panose="02020603050405020304" pitchFamily="18" charset="0"/>
              </a:rPr>
            </a:br>
            <a:r>
              <a:rPr lang="en-US" sz="10400" dirty="0">
                <a:effectLst/>
                <a:latin typeface="Times New Roman" panose="02020603050405020304" pitchFamily="18" charset="0"/>
                <a:cs typeface="Times New Roman" panose="02020603050405020304" pitchFamily="18" charset="0"/>
              </a:rPr>
              <a:t> </a:t>
            </a:r>
            <a:br>
              <a:rPr lang="en-US" sz="10400" dirty="0">
                <a:latin typeface="Times New Roman" panose="02020603050405020304" pitchFamily="18" charset="0"/>
                <a:cs typeface="Times New Roman" panose="02020603050405020304" pitchFamily="18" charset="0"/>
              </a:rPr>
            </a:br>
            <a:endParaRPr lang="en-US" sz="1040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0400" dirty="0">
                <a:effectLst/>
                <a:latin typeface="Times New Roman" panose="02020603050405020304" pitchFamily="18" charset="0"/>
                <a:cs typeface="Times New Roman" panose="02020603050405020304" pitchFamily="18" charset="0"/>
              </a:rPr>
              <a:t>If measurements are to be made under conditions where there is likelihood of two or more input quantities influencing the transducer, it is desirable to </a:t>
            </a:r>
            <a:r>
              <a:rPr lang="en-US" sz="10400" b="1" dirty="0">
                <a:solidFill>
                  <a:srgbClr val="FF0000"/>
                </a:solidFill>
                <a:effectLst/>
                <a:latin typeface="Times New Roman" panose="02020603050405020304" pitchFamily="18" charset="0"/>
                <a:cs typeface="Times New Roman" panose="02020603050405020304" pitchFamily="18" charset="0"/>
              </a:rPr>
              <a:t>select a transducer which is sensitive to the desirable quantity and insensitive to the unwanted quantity.</a:t>
            </a:r>
          </a:p>
          <a:p>
            <a:pPr algn="just">
              <a:buFont typeface="Wingdings" panose="05000000000000000000" pitchFamily="2" charset="2"/>
              <a:buChar char="Ø"/>
            </a:pPr>
            <a:r>
              <a:rPr lang="en-US" sz="10400" dirty="0">
                <a:effectLst/>
                <a:latin typeface="Times New Roman" panose="02020603050405020304" pitchFamily="18" charset="0"/>
                <a:cs typeface="Times New Roman" panose="02020603050405020304" pitchFamily="18" charset="0"/>
              </a:rPr>
              <a:t> If this is not possible, ways and means should be found to eliminate or compensate for the effects of the unwanted input quantity.</a:t>
            </a:r>
          </a:p>
          <a:p>
            <a:pPr marL="0" indent="0" algn="just">
              <a:buNone/>
            </a:pPr>
            <a:br>
              <a:rPr lang="en-US" sz="5900" dirty="0">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123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FCB877-E5AC-249B-1610-28350C8925F3}"/>
              </a:ext>
            </a:extLst>
          </p:cNvPr>
          <p:cNvSpPr txBox="1"/>
          <p:nvPr/>
        </p:nvSpPr>
        <p:spPr>
          <a:xfrm>
            <a:off x="2277035" y="1357717"/>
            <a:ext cx="8014447" cy="4955203"/>
          </a:xfrm>
          <a:prstGeom prst="rect">
            <a:avLst/>
          </a:prstGeom>
          <a:noFill/>
        </p:spPr>
        <p:txBody>
          <a:bodyPr wrap="square">
            <a:spAutoFit/>
          </a:bodyPr>
          <a:lstStyle/>
          <a:p>
            <a:pPr algn="ctr"/>
            <a:r>
              <a:rPr lang="en-US" sz="3600" u="sng" dirty="0">
                <a:solidFill>
                  <a:srgbClr val="7030A0"/>
                </a:solidFill>
                <a:latin typeface="Times New Roman" panose="02020603050405020304" pitchFamily="18" charset="0"/>
                <a:cs typeface="Times New Roman" panose="02020603050405020304" pitchFamily="18" charset="0"/>
              </a:rPr>
              <a:t>SESSION 1</a:t>
            </a:r>
          </a:p>
          <a:p>
            <a:pPr algn="ctr"/>
            <a:endParaRPr lang="en-US" sz="3600" u="sng" dirty="0">
              <a:solidFill>
                <a:srgbClr val="7030A0"/>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solidFill>
                  <a:srgbClr val="C00000"/>
                </a:solidFill>
                <a:latin typeface="Times New Roman" panose="02020603050405020304" pitchFamily="18" charset="0"/>
                <a:cs typeface="Times New Roman" panose="02020603050405020304" pitchFamily="18" charset="0"/>
              </a:rPr>
              <a:t>Introduction to sensors/ transducers</a:t>
            </a:r>
          </a:p>
          <a:p>
            <a:pPr marL="571500" indent="-571500">
              <a:buFont typeface="Wingdings" panose="05000000000000000000" pitchFamily="2" charset="2"/>
              <a:buChar char="Ø"/>
            </a:pPr>
            <a:r>
              <a:rPr lang="en-US" sz="3600" dirty="0">
                <a:solidFill>
                  <a:srgbClr val="C00000"/>
                </a:solidFill>
                <a:latin typeface="Times New Roman" panose="02020603050405020304" pitchFamily="18" charset="0"/>
                <a:cs typeface="Times New Roman" panose="02020603050405020304" pitchFamily="18" charset="0"/>
              </a:rPr>
              <a:t>Principles</a:t>
            </a:r>
          </a:p>
          <a:p>
            <a:pPr marL="571500" indent="-571500">
              <a:buFont typeface="Wingdings" panose="05000000000000000000" pitchFamily="2" charset="2"/>
              <a:buChar char="Ø"/>
            </a:pPr>
            <a:r>
              <a:rPr lang="en-US" sz="3600" dirty="0">
                <a:solidFill>
                  <a:srgbClr val="C00000"/>
                </a:solidFill>
                <a:latin typeface="Times New Roman" panose="02020603050405020304" pitchFamily="18" charset="0"/>
                <a:cs typeface="Times New Roman" panose="02020603050405020304" pitchFamily="18" charset="0"/>
              </a:rPr>
              <a:t>Classification based on different criteria</a:t>
            </a:r>
          </a:p>
          <a:p>
            <a:pPr marL="1943100" lvl="3" indent="-571500">
              <a:buFont typeface="+mj-lt"/>
              <a:buAutoNum type="arabicPeriod"/>
            </a:pPr>
            <a:r>
              <a:rPr lang="en-IN" sz="2000" dirty="0">
                <a:solidFill>
                  <a:srgbClr val="00B0F0"/>
                </a:solidFill>
                <a:latin typeface="Times New Roman" panose="02020603050405020304" pitchFamily="18" charset="0"/>
                <a:cs typeface="Times New Roman" panose="02020603050405020304" pitchFamily="18" charset="0"/>
              </a:rPr>
              <a:t>BASED ON TRANSDUCTON PRINCIPLES</a:t>
            </a:r>
          </a:p>
          <a:p>
            <a:pPr marL="1943100" lvl="3" indent="-571500">
              <a:buFont typeface="+mj-lt"/>
              <a:buAutoNum type="arabicPeriod"/>
            </a:pPr>
            <a:r>
              <a:rPr lang="en-IN" sz="2000" dirty="0">
                <a:solidFill>
                  <a:srgbClr val="00B0F0"/>
                </a:solidFill>
                <a:latin typeface="Times New Roman" panose="02020603050405020304" pitchFamily="18" charset="0"/>
                <a:cs typeface="Times New Roman" panose="02020603050405020304" pitchFamily="18" charset="0"/>
              </a:rPr>
              <a:t>TECHNOLOGY  BASED CLASSIFICATION</a:t>
            </a:r>
            <a:r>
              <a:rPr lang="en-US" sz="2000" dirty="0">
                <a:solidFill>
                  <a:srgbClr val="00B0F0"/>
                </a:solidFill>
                <a:latin typeface="Times New Roman" panose="02020603050405020304" pitchFamily="18" charset="0"/>
                <a:cs typeface="Times New Roman" panose="02020603050405020304" pitchFamily="18" charset="0"/>
              </a:rPr>
              <a:t> </a:t>
            </a:r>
          </a:p>
          <a:p>
            <a:pPr marL="1943100" lvl="3" indent="-571500">
              <a:buFont typeface="+mj-lt"/>
              <a:buAutoNum type="arabicPeriod"/>
            </a:pPr>
            <a:r>
              <a:rPr lang="en-US" sz="2000" dirty="0">
                <a:solidFill>
                  <a:srgbClr val="00B0F0"/>
                </a:solidFill>
                <a:latin typeface="Times New Roman" panose="02020603050405020304" pitchFamily="18" charset="0"/>
                <a:cs typeface="Times New Roman" panose="02020603050405020304" pitchFamily="18" charset="0"/>
              </a:rPr>
              <a:t> </a:t>
            </a:r>
            <a:r>
              <a:rPr lang="en-IN" sz="2000" dirty="0">
                <a:solidFill>
                  <a:srgbClr val="00B0F0"/>
                </a:solidFill>
                <a:latin typeface="Times New Roman" panose="02020603050405020304" pitchFamily="18" charset="0"/>
                <a:cs typeface="Times New Roman" panose="02020603050405020304" pitchFamily="18" charset="0"/>
              </a:rPr>
              <a:t>APPLICATION BASED CLASSIFICATION </a:t>
            </a:r>
          </a:p>
          <a:p>
            <a:pPr marL="1943100" lvl="3" indent="-571500">
              <a:buFont typeface="+mj-lt"/>
              <a:buAutoNum type="arabicPeriod"/>
            </a:pPr>
            <a:r>
              <a:rPr lang="en-IN" sz="2000" dirty="0">
                <a:solidFill>
                  <a:srgbClr val="00B0F0"/>
                </a:solidFill>
                <a:latin typeface="Times New Roman" panose="02020603050405020304" pitchFamily="18" charset="0"/>
                <a:cs typeface="Times New Roman" panose="02020603050405020304" pitchFamily="18" charset="0"/>
              </a:rPr>
              <a:t>PROPERTY BASED CLASSIFICATION </a:t>
            </a:r>
            <a:endParaRPr lang="en-IN" sz="2000" dirty="0">
              <a:solidFill>
                <a:srgbClr val="00B0F0"/>
              </a:solidFill>
            </a:endParaRPr>
          </a:p>
          <a:p>
            <a:pPr marL="1943100" lvl="3" indent="-571500">
              <a:buFont typeface="+mj-lt"/>
              <a:buAutoNum type="arabicPeriod"/>
            </a:pPr>
            <a:r>
              <a:rPr lang="en-US" sz="2000" dirty="0">
                <a:solidFill>
                  <a:srgbClr val="00B0F0"/>
                </a:solidFill>
                <a:latin typeface="Times New Roman" panose="02020603050405020304" pitchFamily="18" charset="0"/>
                <a:cs typeface="Times New Roman" panose="02020603050405020304" pitchFamily="18" charset="0"/>
              </a:rPr>
              <a:t> </a:t>
            </a:r>
            <a:r>
              <a:rPr lang="en-IN" sz="2000" dirty="0">
                <a:solidFill>
                  <a:srgbClr val="00B0F0"/>
                </a:solidFill>
                <a:latin typeface="Times New Roman" panose="02020603050405020304" pitchFamily="18" charset="0"/>
                <a:cs typeface="Times New Roman" panose="02020603050405020304" pitchFamily="18" charset="0"/>
              </a:rPr>
              <a:t>BASED ON </a:t>
            </a:r>
            <a:r>
              <a:rPr lang="en-US" sz="2000" dirty="0">
                <a:solidFill>
                  <a:srgbClr val="00B0F0"/>
                </a:solidFill>
                <a:latin typeface="Times New Roman" panose="02020603050405020304" pitchFamily="18" charset="0"/>
                <a:cs typeface="Times New Roman" panose="02020603050405020304" pitchFamily="18" charset="0"/>
              </a:rPr>
              <a:t>EMERGING SENSOR TECHNOLOGIES</a:t>
            </a:r>
          </a:p>
        </p:txBody>
      </p:sp>
    </p:spTree>
    <p:extLst>
      <p:ext uri="{BB962C8B-B14F-4D97-AF65-F5344CB8AC3E}">
        <p14:creationId xmlns:p14="http://schemas.microsoft.com/office/powerpoint/2010/main" val="829231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p:txBody>
          <a:bodyPr>
            <a:normAutofit fontScale="77500" lnSpcReduction="20000"/>
          </a:bodyPr>
          <a:lstStyle/>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Operating Principle.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Sensitivity. </a:t>
            </a:r>
            <a:endParaRPr lang="en-IN" dirty="0">
              <a:solidFill>
                <a:srgbClr val="3A3A3A"/>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Operating Range.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Accuracy </a:t>
            </a:r>
            <a:endParaRPr lang="en-IN" dirty="0">
              <a:solidFill>
                <a:srgbClr val="3A3A3A"/>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Cross sensitivity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Transient and Frequency Response. </a:t>
            </a:r>
            <a:endParaRPr lang="en-IN" dirty="0">
              <a:solidFill>
                <a:srgbClr val="3A3A3A"/>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Loading Effects.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Environmental Compatibility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Usage and Ruggedness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Electrical aspects.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Stability and Reliability </a:t>
            </a:r>
            <a:r>
              <a:rPr lang="en-US" dirty="0">
                <a:effectLst/>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1512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838199" y="1219200"/>
            <a:ext cx="10942983" cy="5638800"/>
          </a:xfrm>
        </p:spPr>
        <p:txBody>
          <a:bodyPr>
            <a:noAutofit/>
          </a:bodyPr>
          <a:lstStyle/>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Operating Principle</a:t>
            </a:r>
            <a:endParaRPr lang="en-IN" sz="2200" dirty="0">
              <a:solidFill>
                <a:srgbClr val="3A3A3A"/>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a:t>
            </a:r>
            <a:r>
              <a:rPr lang="en-US" sz="2200" b="0" i="0" u="none" strike="noStrike" dirty="0">
                <a:solidFill>
                  <a:srgbClr val="B8181D"/>
                </a:solidFill>
                <a:effectLst/>
                <a:latin typeface="Times New Roman" panose="02020603050405020304" pitchFamily="18" charset="0"/>
                <a:cs typeface="Times New Roman" panose="02020603050405020304" pitchFamily="18" charset="0"/>
                <a:hlinkClick r:id="rId2"/>
              </a:rPr>
              <a:t>transducers</a:t>
            </a:r>
            <a:r>
              <a:rPr lang="en-US" sz="2200" b="0" i="0" dirty="0">
                <a:solidFill>
                  <a:srgbClr val="3A3A3A"/>
                </a:solidFill>
                <a:effectLst/>
                <a:latin typeface="Times New Roman" panose="02020603050405020304" pitchFamily="18" charset="0"/>
                <a:cs typeface="Times New Roman" panose="02020603050405020304" pitchFamily="18" charset="0"/>
              </a:rPr>
              <a:t> are many times selected on the basis of operating principle used by them. The operating principles used may be resistive, inductive, capacitive, optoelectronic, piezoelectric etc.</a:t>
            </a:r>
            <a:endParaRPr lang="en-IN" sz="2200" i="0" dirty="0">
              <a:solidFill>
                <a:srgbClr val="3A3A3A"/>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Sensitivity. </a:t>
            </a:r>
          </a:p>
          <a:p>
            <a:pPr lvl="1" algn="just" fontAlgn="base">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transducer must be sensitive enough to produce detectable output.</a:t>
            </a:r>
          </a:p>
          <a:p>
            <a:pPr marL="457200" lvl="1" indent="0">
              <a:buNone/>
            </a:pPr>
            <a:endParaRPr lang="en-IN" sz="2200" dirty="0">
              <a:solidFill>
                <a:srgbClr val="3A3A3A"/>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Operating Range. </a:t>
            </a:r>
          </a:p>
          <a:p>
            <a:pPr lvl="1" algn="just" fontAlgn="base">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transducer should maintain the range requirements and have a good resolution over its entire range. The rating of the transducer should be sufficient so that it does not breakdown while working in its specified operating range.</a:t>
            </a:r>
          </a:p>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Accuracy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High degree of accuracy is assured if the </a:t>
            </a:r>
            <a:r>
              <a:rPr lang="en-US" sz="2200" b="0" i="0" dirty="0">
                <a:solidFill>
                  <a:srgbClr val="FF0000"/>
                </a:solidFill>
                <a:effectLst/>
                <a:latin typeface="Times New Roman" panose="02020603050405020304" pitchFamily="18" charset="0"/>
                <a:cs typeface="Times New Roman" panose="02020603050405020304" pitchFamily="18" charset="0"/>
              </a:rPr>
              <a:t>transducer does not require frequent calibration and has a small value for repeatability</a:t>
            </a:r>
            <a:r>
              <a:rPr lang="en-US" sz="2200" b="0" i="0" dirty="0">
                <a:solidFill>
                  <a:srgbClr val="3A3A3A"/>
                </a:solidFill>
                <a:effectLst/>
                <a:latin typeface="Times New Roman" panose="02020603050405020304" pitchFamily="18" charset="0"/>
                <a:cs typeface="Times New Roman" panose="02020603050405020304" pitchFamily="18" charset="0"/>
              </a:rPr>
              <a:t>. It may be emphasized that in most industrial </a:t>
            </a:r>
            <a:r>
              <a:rPr lang="en-US" sz="2200" b="0" i="0" dirty="0">
                <a:solidFill>
                  <a:srgbClr val="FF0000"/>
                </a:solidFill>
                <a:effectLst/>
                <a:latin typeface="Times New Roman" panose="02020603050405020304" pitchFamily="18" charset="0"/>
                <a:cs typeface="Times New Roman" panose="02020603050405020304" pitchFamily="18" charset="0"/>
              </a:rPr>
              <a:t>applications</a:t>
            </a:r>
            <a:r>
              <a:rPr lang="en-US" sz="2200" b="0" i="0" dirty="0">
                <a:solidFill>
                  <a:srgbClr val="3A3A3A"/>
                </a:solidFill>
                <a:effectLst/>
                <a:latin typeface="Times New Roman" panose="02020603050405020304" pitchFamily="18" charset="0"/>
                <a:cs typeface="Times New Roman" panose="02020603050405020304" pitchFamily="18" charset="0"/>
              </a:rPr>
              <a:t>, repeatability is of considerably more importance than absolute accuracy.</a:t>
            </a:r>
            <a:endParaRPr lang="en-IN" sz="2200" dirty="0">
              <a:solidFill>
                <a:srgbClr val="3A3A3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2017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838199" y="1219200"/>
            <a:ext cx="10942983" cy="5638800"/>
          </a:xfrm>
        </p:spPr>
        <p:txBody>
          <a:bodyPr>
            <a:noAutofit/>
          </a:bodyPr>
          <a:lstStyle/>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Cross sensitivity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Cross sensitivity is a further factor to be taken into account when measuring mechanical quantities.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There are situations where the </a:t>
            </a:r>
            <a:r>
              <a:rPr lang="en-US" sz="2200" b="0" i="0" dirty="0">
                <a:solidFill>
                  <a:srgbClr val="FF0000"/>
                </a:solidFill>
                <a:effectLst/>
                <a:latin typeface="Times New Roman" panose="02020603050405020304" pitchFamily="18" charset="0"/>
                <a:cs typeface="Times New Roman" panose="02020603050405020304" pitchFamily="18" charset="0"/>
              </a:rPr>
              <a:t>actual quantity is being measured is in one plane and the transducer is subjected to variations in another plane.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More than one promising transducer design has had to be abandoned because the sensitivity to variations of the measured quantity in a plane perpendicular to the required plane has been such as to give completely erroneous results when the transducer has been used in practice.</a:t>
            </a:r>
            <a:endParaRPr lang="en-IN" sz="2200" i="0" dirty="0">
              <a:solidFill>
                <a:srgbClr val="3A3A3A"/>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200" i="0">
                <a:solidFill>
                  <a:srgbClr val="3A3A3A"/>
                </a:solidFill>
                <a:effectLst/>
                <a:latin typeface="Times New Roman" panose="02020603050405020304" pitchFamily="18" charset="0"/>
                <a:cs typeface="Times New Roman" panose="02020603050405020304" pitchFamily="18" charset="0"/>
              </a:rPr>
              <a:t>Transient </a:t>
            </a:r>
            <a:r>
              <a:rPr lang="en-IN" sz="2200" i="0" dirty="0">
                <a:solidFill>
                  <a:srgbClr val="3A3A3A"/>
                </a:solidFill>
                <a:effectLst/>
                <a:latin typeface="Times New Roman" panose="02020603050405020304" pitchFamily="18" charset="0"/>
                <a:cs typeface="Times New Roman" panose="02020603050405020304" pitchFamily="18" charset="0"/>
              </a:rPr>
              <a:t>and Frequency Response</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transducer should meet the desired time domain specifications like peak overshoot, rise time, settling time and small </a:t>
            </a:r>
            <a:r>
              <a:rPr lang="en-US" sz="2200" b="0" i="0" u="none" strike="noStrike" dirty="0">
                <a:solidFill>
                  <a:srgbClr val="B8181D"/>
                </a:solidFill>
                <a:effectLst/>
                <a:latin typeface="Times New Roman" panose="02020603050405020304" pitchFamily="18" charset="0"/>
                <a:cs typeface="Times New Roman" panose="02020603050405020304" pitchFamily="18" charset="0"/>
                <a:hlinkClick r:id="rId2"/>
              </a:rPr>
              <a:t>dynamic error</a:t>
            </a:r>
            <a:r>
              <a:rPr lang="en-US" sz="2200" b="0" i="0" dirty="0">
                <a:solidFill>
                  <a:srgbClr val="3A3A3A"/>
                </a:solidFill>
                <a:effectLst/>
                <a:latin typeface="Times New Roman" panose="02020603050405020304" pitchFamily="18" charset="0"/>
                <a:cs typeface="Times New Roman" panose="02020603050405020304" pitchFamily="18" charset="0"/>
              </a:rPr>
              <a:t>.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It should ideally have a flat frequency response curve. In practice, however, there will be cutoff frequencies and higher cut off frequency should be high in order to have a wide bandwidth.</a:t>
            </a:r>
          </a:p>
          <a:p>
            <a:pPr>
              <a:buFont typeface="Wingdings" panose="05000000000000000000" pitchFamily="2" charset="2"/>
              <a:buChar char="v"/>
            </a:pPr>
            <a:endParaRPr lang="en-IN" sz="2200" i="0" dirty="0">
              <a:solidFill>
                <a:srgbClr val="3A3A3A"/>
              </a:solidFill>
              <a:effectLst/>
              <a:latin typeface="Times New Roman" panose="02020603050405020304" pitchFamily="18" charset="0"/>
              <a:cs typeface="Times New Roman" panose="02020603050405020304" pitchFamily="18" charset="0"/>
            </a:endParaRPr>
          </a:p>
          <a:p>
            <a:pPr marL="0" indent="0">
              <a:buNone/>
            </a:pP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01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838199" y="900458"/>
            <a:ext cx="11137777" cy="5592417"/>
          </a:xfrm>
        </p:spPr>
        <p:txBody>
          <a:bodyPr>
            <a:noAutofit/>
          </a:bodyPr>
          <a:lstStyle/>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Loading Effects.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transducer should have a high input impedance and a low output impedance to avoid </a:t>
            </a:r>
            <a:r>
              <a:rPr lang="en-US" sz="2200" b="0" i="0" u="none" strike="noStrike" dirty="0">
                <a:solidFill>
                  <a:srgbClr val="B8181D"/>
                </a:solidFill>
                <a:effectLst/>
                <a:latin typeface="Times New Roman" panose="02020603050405020304" pitchFamily="18" charset="0"/>
                <a:cs typeface="Times New Roman" panose="02020603050405020304" pitchFamily="18" charset="0"/>
                <a:hlinkClick r:id="rId2"/>
              </a:rPr>
              <a:t>loading effects</a:t>
            </a:r>
            <a:r>
              <a:rPr lang="en-US" sz="2200" b="0" i="0" dirty="0">
                <a:solidFill>
                  <a:srgbClr val="3A3A3A"/>
                </a:solidFill>
                <a:effectLst/>
                <a:latin typeface="Times New Roman" panose="02020603050405020304" pitchFamily="18" charset="0"/>
                <a:cs typeface="Times New Roman" panose="02020603050405020304" pitchFamily="18" charset="0"/>
              </a:rPr>
              <a:t>.</a:t>
            </a:r>
            <a:endParaRPr lang="en-IN" sz="2200" i="0" dirty="0">
              <a:solidFill>
                <a:srgbClr val="3A3A3A"/>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Environmental Compatibility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It should be assured that the transducer selected to work under specified environmental conditions maintains its input-output relationship and does not break down.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For example, the transducer should remain operable under its temperature range.</a:t>
            </a:r>
          </a:p>
          <a:p>
            <a:pPr lvl="1">
              <a:buFont typeface="Wingdings" panose="05000000000000000000" pitchFamily="2" charset="2"/>
              <a:buChar char="v"/>
            </a:pPr>
            <a:r>
              <a:rPr lang="en-US" sz="2200" b="0" i="0" dirty="0">
                <a:solidFill>
                  <a:srgbClr val="000000"/>
                </a:solidFill>
                <a:effectLst/>
                <a:latin typeface="Times New Roman" panose="02020603050405020304" pitchFamily="18" charset="0"/>
                <a:cs typeface="Times New Roman" panose="02020603050405020304" pitchFamily="18" charset="0"/>
              </a:rPr>
              <a:t>It should be able to work in corrosive environments (if the application so requires), should be able to withstand pressures and shocks and other interactions to which it is subjected to.</a:t>
            </a:r>
          </a:p>
          <a:p>
            <a:pPr lvl="1">
              <a:buFont typeface="Wingdings" panose="05000000000000000000" pitchFamily="2" charset="2"/>
              <a:buChar char="v"/>
            </a:pPr>
            <a:r>
              <a:rPr lang="en-US" sz="2200" b="0" i="0" dirty="0">
                <a:solidFill>
                  <a:srgbClr val="000000"/>
                </a:solidFill>
                <a:effectLst/>
                <a:latin typeface="Times New Roman" panose="02020603050405020304" pitchFamily="18" charset="0"/>
                <a:cs typeface="Times New Roman" panose="02020603050405020304" pitchFamily="18" charset="0"/>
              </a:rPr>
              <a:t> Insensitivity to Unwanted Signals in the sense the transducer should be minimally sensitive to unwanted signals and highly sensitive to desired signals.</a:t>
            </a:r>
          </a:p>
          <a:p>
            <a:pPr algn="just">
              <a:buFont typeface="Wingdings" panose="05000000000000000000" pitchFamily="2" charset="2"/>
              <a:buChar char="v"/>
            </a:pPr>
            <a:r>
              <a:rPr lang="en-IN" sz="2400" i="0" dirty="0">
                <a:solidFill>
                  <a:srgbClr val="3A3A3A"/>
                </a:solidFill>
                <a:effectLst/>
                <a:latin typeface="Times New Roman" panose="02020603050405020304" pitchFamily="18" charset="0"/>
                <a:cs typeface="Times New Roman" panose="02020603050405020304" pitchFamily="18" charset="0"/>
              </a:rPr>
              <a:t>Usage and Ruggedness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The ruggedness both of mechanical and electrical intensities of transducer versus its size and weight must be considered while selecting a suitable transducer.</a:t>
            </a:r>
            <a:endParaRPr lang="en-IN" i="0" dirty="0">
              <a:solidFill>
                <a:srgbClr val="3A3A3A"/>
              </a:solidFill>
              <a:effectLst/>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endParaRPr lang="en-IN" sz="2200" i="0" dirty="0">
              <a:solidFill>
                <a:srgbClr val="3A3A3A"/>
              </a:solidFill>
              <a:effectLst/>
              <a:latin typeface="Times New Roman" panose="02020603050405020304" pitchFamily="18" charset="0"/>
              <a:cs typeface="Times New Roman" panose="02020603050405020304" pitchFamily="18" charset="0"/>
            </a:endParaRPr>
          </a:p>
          <a:p>
            <a:pPr marL="0" indent="0">
              <a:buNone/>
            </a:pP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57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838200" y="1113182"/>
            <a:ext cx="10515600" cy="5592417"/>
          </a:xfrm>
        </p:spPr>
        <p:txBody>
          <a:bodyPr>
            <a:normAutofit/>
          </a:bodyPr>
          <a:lstStyle/>
          <a:p>
            <a:pPr algn="just">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Electrical aspects.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The electrical aspects that need consideration while selecting a transducer include the length and type of cable required.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Attention also must be paid to signal to noise ratio in case the transducer is to be used in conjunction with amplifiers.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Frequency response limitations must also be taken into account.</a:t>
            </a:r>
            <a:endParaRPr lang="en-IN" i="0" dirty="0">
              <a:solidFill>
                <a:srgbClr val="3A3A3A"/>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Stability and Reliability </a:t>
            </a:r>
            <a:r>
              <a:rPr lang="en-US" dirty="0">
                <a:effectLst/>
                <a:latin typeface="Times New Roman" panose="02020603050405020304" pitchFamily="18" charset="0"/>
                <a:cs typeface="Times New Roman" panose="02020603050405020304" pitchFamily="18" charset="0"/>
              </a:rPr>
              <a:t>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The transducer should exhibit a high degree of stability to be operative during its operation and storage life.</a:t>
            </a:r>
          </a:p>
          <a:p>
            <a:pPr algn="just">
              <a:buFont typeface="Wingdings" panose="05000000000000000000" pitchFamily="2" charset="2"/>
              <a:buChar char="v"/>
            </a:pPr>
            <a:r>
              <a:rPr lang="en-IN" dirty="0">
                <a:solidFill>
                  <a:srgbClr val="3A3A3A"/>
                </a:solidFill>
                <a:latin typeface="Times New Roman" panose="02020603050405020304" pitchFamily="18" charset="0"/>
                <a:cs typeface="Times New Roman" panose="02020603050405020304" pitchFamily="18" charset="0"/>
              </a:rPr>
              <a:t>In general, t</a:t>
            </a:r>
            <a:r>
              <a:rPr lang="en-US" b="0" i="0" dirty="0">
                <a:solidFill>
                  <a:srgbClr val="3A3A3A"/>
                </a:solidFill>
                <a:effectLst/>
                <a:latin typeface="Times New Roman" panose="02020603050405020304" pitchFamily="18" charset="0"/>
                <a:cs typeface="Times New Roman" panose="02020603050405020304" pitchFamily="18" charset="0"/>
              </a:rPr>
              <a:t>he transducer should maintain the expected input output relationship as described by its </a:t>
            </a:r>
            <a:r>
              <a:rPr lang="en-US" b="0" i="0" u="none" strike="noStrike" dirty="0">
                <a:solidFill>
                  <a:srgbClr val="B8181D"/>
                </a:solidFill>
                <a:effectLst/>
                <a:latin typeface="Times New Roman" panose="02020603050405020304" pitchFamily="18" charset="0"/>
                <a:cs typeface="Times New Roman" panose="02020603050405020304" pitchFamily="18" charset="0"/>
                <a:hlinkClick r:id="rId2"/>
              </a:rPr>
              <a:t>transfer function</a:t>
            </a:r>
            <a:r>
              <a:rPr lang="en-US" b="0" i="0" dirty="0">
                <a:solidFill>
                  <a:srgbClr val="3A3A3A"/>
                </a:solidFill>
                <a:effectLst/>
                <a:latin typeface="Times New Roman" panose="02020603050405020304" pitchFamily="18" charset="0"/>
                <a:cs typeface="Times New Roman" panose="02020603050405020304" pitchFamily="18" charset="0"/>
              </a:rPr>
              <a:t> so as to avoid </a:t>
            </a:r>
            <a:r>
              <a:rPr lang="en-US" b="0" i="0" u="none" strike="noStrike" dirty="0">
                <a:solidFill>
                  <a:srgbClr val="B8181D"/>
                </a:solidFill>
                <a:effectLst/>
                <a:latin typeface="Times New Roman" panose="02020603050405020304" pitchFamily="18" charset="0"/>
                <a:cs typeface="Times New Roman" panose="02020603050405020304" pitchFamily="18" charset="0"/>
                <a:hlinkClick r:id="rId3"/>
              </a:rPr>
              <a:t>errors in transducers</a:t>
            </a:r>
            <a:r>
              <a:rPr lang="en-US" b="0" i="0" dirty="0">
                <a:solidFill>
                  <a:srgbClr val="3A3A3A"/>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v"/>
            </a:pPr>
            <a:endParaRPr lang="en-IN" i="0" dirty="0">
              <a:solidFill>
                <a:srgbClr val="3A3A3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3436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4E7929-820D-45E1-8872-C65DDA27A5DD}"/>
              </a:ext>
            </a:extLst>
          </p:cNvPr>
          <p:cNvSpPr txBox="1"/>
          <p:nvPr/>
        </p:nvSpPr>
        <p:spPr>
          <a:xfrm>
            <a:off x="399495" y="665586"/>
            <a:ext cx="11336785" cy="7005251"/>
          </a:xfrm>
          <a:prstGeom prst="rect">
            <a:avLst/>
          </a:prstGeom>
          <a:noFill/>
        </p:spPr>
        <p:txBody>
          <a:bodyPr wrap="square">
            <a:spAutoFit/>
          </a:bodyPr>
          <a:lstStyle/>
          <a:p>
            <a:pPr marL="285750" indent="-285750" algn="just">
              <a:lnSpc>
                <a:spcPct val="150000"/>
              </a:lnSpc>
              <a:spcAft>
                <a:spcPts val="1000"/>
              </a:spcAft>
              <a:buFont typeface="Wingdings" panose="05000000000000000000" pitchFamily="2" charset="2"/>
              <a:buChar char="Ø"/>
            </a:pP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Mechanical sensors,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are those which have a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mechanical quantity as the input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and the</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output may be a quantity such as 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electrical, magnetic, optical, thermal, and so on. In such</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 case,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motion, displacement, speed, velocity, force, acceleration, torque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and other such quantities</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should be measured by mechanical sensors.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Process variables like </a:t>
            </a:r>
            <a:r>
              <a:rPr lang="ru-RU" sz="2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pressure, flow, and level should</a:t>
            </a:r>
            <a:r>
              <a:rPr lang="en-IN" sz="2000" dirty="0">
                <a:solidFill>
                  <a:srgbClr val="7030A0"/>
                </a:solidFill>
                <a:effectLst/>
                <a:latin typeface="Times New Roman" panose="02020603050405020304" pitchFamily="18" charset="0"/>
                <a:cs typeface="Times New Roman" panose="02020603050405020304" pitchFamily="18" charset="0"/>
              </a:rPr>
              <a:t> </a:t>
            </a:r>
            <a:r>
              <a:rPr lang="ru-RU" sz="2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also be considered as mechanical inputs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and sensors for measurement of such variables</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should also be considered as mechanical sensors.</a:t>
            </a:r>
            <a:r>
              <a:rPr lang="en-IN" sz="2000" dirty="0">
                <a:effectLst/>
                <a:latin typeface="Times New Roman" panose="02020603050405020304" pitchFamily="18" charset="0"/>
                <a:cs typeface="Times New Roman" panose="02020603050405020304" pitchFamily="18" charset="0"/>
              </a:rPr>
              <a:t> </a:t>
            </a:r>
          </a:p>
          <a:p>
            <a:pPr marL="285750" indent="-285750" algn="just">
              <a:lnSpc>
                <a:spcPct val="150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In man</a:t>
            </a:r>
            <a:r>
              <a:rPr lang="ru-RU" sz="2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y such sensors ‘electromechanical coupling’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is involved. As such, the primary</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objective is to convert the input form into an electrical output form for convenience of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processing</a:t>
            </a:r>
            <a:r>
              <a:rPr lang="en-IN" sz="2000" dirty="0">
                <a:solidFill>
                  <a:srgbClr val="FF0000"/>
                </a:solidFill>
                <a:effectLst/>
                <a:latin typeface="Times New Roman" panose="02020603050405020304" pitchFamily="18"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and display</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In this respect, mechanical sensors are also termed as </a:t>
            </a:r>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lectromechanical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or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mechano-</a:t>
            </a:r>
            <a:r>
              <a:rPr lang="en-IN" sz="2000" dirty="0">
                <a:solidFill>
                  <a:srgbClr val="FF0000"/>
                </a:solidFill>
                <a:effectLst/>
                <a:latin typeface="Times New Roman" panose="02020603050405020304" pitchFamily="18"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electrical sensors</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It would, however, be seen that many sensors may be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categorized under more</a:t>
            </a:r>
            <a:r>
              <a:rPr lang="en-IN" sz="2000" dirty="0">
                <a:solidFill>
                  <a:srgbClr val="FF0000"/>
                </a:solidFill>
                <a:effectLst/>
                <a:latin typeface="Times New Roman" panose="02020603050405020304" pitchFamily="18"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than one category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without being inappropriate. In the proceedings, appropriate references may be</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made for such multiplacement.</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DCFCEAB1-8E94-4718-9E41-FBB47EBF49A7}"/>
              </a:ext>
            </a:extLst>
          </p:cNvPr>
          <p:cNvSpPr txBox="1">
            <a:spLocks/>
          </p:cNvSpPr>
          <p:nvPr/>
        </p:nvSpPr>
        <p:spPr>
          <a:xfrm>
            <a:off x="3686175" y="314326"/>
            <a:ext cx="5067300" cy="285749"/>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MECHANICAL SENSOR</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5903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A41A3-37A9-4E2D-AB7D-A035BAC0517C}"/>
              </a:ext>
            </a:extLst>
          </p:cNvPr>
          <p:cNvSpPr txBox="1"/>
          <p:nvPr/>
        </p:nvSpPr>
        <p:spPr>
          <a:xfrm>
            <a:off x="480873" y="328230"/>
            <a:ext cx="11230253" cy="3988079"/>
          </a:xfrm>
          <a:prstGeom prst="rect">
            <a:avLst/>
          </a:prstGeom>
          <a:noFill/>
        </p:spPr>
        <p:txBody>
          <a:bodyPr wrap="square">
            <a:spAutoFit/>
          </a:bodyPr>
          <a:lstStyle/>
          <a:p>
            <a:pPr marL="285750" indent="-285750" algn="just">
              <a:lnSpc>
                <a:spcPct val="115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Further,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same sensor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is often used for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measuring different variables by appropriate</a:t>
            </a:r>
            <a:r>
              <a:rPr lang="en-I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adaptation</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In this way, it is </a:t>
            </a:r>
            <a:r>
              <a:rPr lang="ru-RU" sz="2000" u="sng" dirty="0">
                <a:effectLst/>
                <a:latin typeface="Times New Roman" panose="02020603050405020304" pitchFamily="18" charset="0"/>
                <a:ea typeface="Calibri" panose="020F0502020204030204" pitchFamily="34" charset="0"/>
                <a:cs typeface="Times New Roman" panose="02020603050405020304" pitchFamily="18" charset="0"/>
              </a:rPr>
              <a:t>not always possible to uniquely identify a sensor for a specific</a:t>
            </a:r>
            <a:r>
              <a:rPr lang="en-IN" sz="2000" u="sng" dirty="0">
                <a:latin typeface="Times New Roman" panose="02020603050405020304" pitchFamily="18" charset="0"/>
                <a:ea typeface="Calibri" panose="020F0502020204030204" pitchFamily="34" charset="0"/>
                <a:cs typeface="Times New Roman" panose="02020603050405020304" pitchFamily="18" charset="0"/>
              </a:rPr>
              <a:t> </a:t>
            </a:r>
            <a:r>
              <a:rPr lang="ru-RU" sz="2000" u="sng" dirty="0">
                <a:effectLst/>
                <a:latin typeface="Times New Roman" panose="02020603050405020304" pitchFamily="18" charset="0"/>
                <a:ea typeface="Calibri" panose="020F0502020204030204" pitchFamily="34" charset="0"/>
                <a:cs typeface="Times New Roman" panose="02020603050405020304" pitchFamily="18" charset="0"/>
              </a:rPr>
              <a:t>function. </a:t>
            </a:r>
            <a:endParaRPr lang="en-US" sz="20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Many mechanical variables are secondary in nature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such as the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‘motion’ of the tip of a</a:t>
            </a:r>
            <a:r>
              <a:rPr lang="en-I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bimetallic element (thermal sensor)</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which is the result of the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temperature variation of the element</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Temperature, here, is the primary variable or input. The tip motion is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angular or rotational.</a:t>
            </a:r>
            <a:r>
              <a:rPr lang="en-I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lnSpc>
                <a:spcPct val="115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Such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rotational or translational displacements are measurable by various means</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But direct</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measurement by using a pointer attached to the ‘moving’ end often </a:t>
            </a:r>
            <a:r>
              <a:rPr lang="ru-RU" sz="2000" u="sng"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leads to poor accuracy</a:t>
            </a:r>
            <a:r>
              <a:rPr lang="en-IN" sz="2000"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u="sng"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because of small movement and/or low resolution</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Instead, resistive potentiometers, LVDT’s,</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capacitive sensors, and so forth are used, not only for displacements alone but also for various</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other related variables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25905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20059-9E52-D276-9E13-41716A5AE304}"/>
              </a:ext>
            </a:extLst>
          </p:cNvPr>
          <p:cNvSpPr txBox="1"/>
          <p:nvPr/>
        </p:nvSpPr>
        <p:spPr>
          <a:xfrm>
            <a:off x="2143760" y="1243875"/>
            <a:ext cx="9702800" cy="3077766"/>
          </a:xfrm>
          <a:prstGeom prst="rect">
            <a:avLst/>
          </a:prstGeom>
          <a:noFill/>
        </p:spPr>
        <p:txBody>
          <a:bodyPr wrap="square">
            <a:spAutoFit/>
          </a:bodyPr>
          <a:lstStyle/>
          <a:p>
            <a:pPr algn="ctr"/>
            <a:r>
              <a:rPr lang="en-IN" sz="4000" u="sng" dirty="0">
                <a:solidFill>
                  <a:srgbClr val="7030A0"/>
                </a:solidFill>
                <a:latin typeface="Times New Roman" panose="02020603050405020304" pitchFamily="18" charset="0"/>
                <a:cs typeface="Times New Roman" panose="02020603050405020304" pitchFamily="18" charset="0"/>
              </a:rPr>
              <a:t>SESSION 8</a:t>
            </a:r>
          </a:p>
          <a:p>
            <a:pPr algn="ctr"/>
            <a:endParaRPr lang="en-IN" sz="4000" u="sng" dirty="0">
              <a:solidFill>
                <a:srgbClr val="7030A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200" dirty="0">
                <a:solidFill>
                  <a:srgbClr val="C00000"/>
                </a:solidFill>
                <a:latin typeface="Times New Roman" panose="02020603050405020304" pitchFamily="18" charset="0"/>
                <a:cs typeface="Times New Roman" panose="02020603050405020304" pitchFamily="18" charset="0"/>
              </a:rPr>
              <a:t>RESISTIVE POTENTIOMETER AND TYPES, </a:t>
            </a:r>
          </a:p>
          <a:p>
            <a:pPr marL="457200" indent="-457200">
              <a:buFont typeface="Wingdings" panose="05000000000000000000" pitchFamily="2" charset="2"/>
              <a:buChar char="Ø"/>
            </a:pPr>
            <a:r>
              <a:rPr lang="en-US" sz="3200" dirty="0">
                <a:solidFill>
                  <a:srgbClr val="C00000"/>
                </a:solidFill>
                <a:latin typeface="Times New Roman" panose="02020603050405020304" pitchFamily="18" charset="0"/>
                <a:cs typeface="Times New Roman" panose="02020603050405020304" pitchFamily="18" charset="0"/>
              </a:rPr>
              <a:t>STRAIN GAUGE: THEORY, TYPE, DESIGN,                                         CONSIDERATION,  SENSITIVITY.</a:t>
            </a:r>
          </a:p>
          <a:p>
            <a:r>
              <a:rPr lang="en-IN" sz="1800" dirty="0">
                <a:solidFill>
                  <a:srgbClr val="C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20905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885D-5BA2-4CBA-A4F3-DBA013198FEE}"/>
              </a:ext>
            </a:extLst>
          </p:cNvPr>
          <p:cNvSpPr>
            <a:spLocks noGrp="1"/>
          </p:cNvSpPr>
          <p:nvPr>
            <p:ph type="title"/>
          </p:nvPr>
        </p:nvSpPr>
        <p:spPr>
          <a:xfrm>
            <a:off x="838200" y="-265188"/>
            <a:ext cx="10515600" cy="1321632"/>
          </a:xfrm>
        </p:spPr>
        <p:txBody>
          <a:bodyPr/>
          <a:lstStyle/>
          <a:p>
            <a:pPr algn="ctr"/>
            <a:r>
              <a:rPr lang="en-IN" dirty="0">
                <a:solidFill>
                  <a:srgbClr val="000099"/>
                </a:solidFill>
              </a:rPr>
              <a:t>RESISTIVE POTENTIOMETERS </a:t>
            </a:r>
          </a:p>
        </p:txBody>
      </p:sp>
      <p:sp>
        <p:nvSpPr>
          <p:cNvPr id="3" name="Content Placeholder 2">
            <a:extLst>
              <a:ext uri="{FF2B5EF4-FFF2-40B4-BE49-F238E27FC236}">
                <a16:creationId xmlns:a16="http://schemas.microsoft.com/office/drawing/2014/main" id="{386E34B3-F66E-42EE-97AD-6A8E815A31C8}"/>
              </a:ext>
            </a:extLst>
          </p:cNvPr>
          <p:cNvSpPr>
            <a:spLocks noGrp="1"/>
          </p:cNvSpPr>
          <p:nvPr>
            <p:ph idx="1"/>
          </p:nvPr>
        </p:nvSpPr>
        <p:spPr>
          <a:xfrm>
            <a:off x="435006" y="1380564"/>
            <a:ext cx="11390050" cy="3846485"/>
          </a:xfrm>
        </p:spPr>
        <p:txBody>
          <a:bodyPr>
            <a:normAutofit/>
          </a:bodyPr>
          <a:lstStyle/>
          <a:p>
            <a:r>
              <a:rPr lang="en-US" sz="2000" dirty="0">
                <a:latin typeface="Times New Roman" panose="02020603050405020304" pitchFamily="18" charset="0"/>
                <a:cs typeface="Times New Roman" panose="02020603050405020304" pitchFamily="18" charset="0"/>
              </a:rPr>
              <a:t>Resistive potentiometer is a kind of variable resistance transducer.</a:t>
            </a:r>
          </a:p>
          <a:p>
            <a:r>
              <a:rPr lang="en-US" sz="2000" b="0" i="0" dirty="0">
                <a:solidFill>
                  <a:srgbClr val="202122"/>
                </a:solidFill>
                <a:effectLst/>
                <a:latin typeface="Times New Roman" panose="02020603050405020304" pitchFamily="18" charset="0"/>
                <a:cs typeface="Times New Roman" panose="02020603050405020304" pitchFamily="18" charset="0"/>
              </a:rPr>
              <a:t> </a:t>
            </a:r>
            <a:r>
              <a:rPr lang="en-US" sz="2000" b="0" i="0" dirty="0">
                <a:solidFill>
                  <a:srgbClr val="0645AD"/>
                </a:solidFill>
                <a:effectLst/>
                <a:latin typeface="Times New Roman" panose="02020603050405020304" pitchFamily="18" charset="0"/>
                <a:cs typeface="Times New Roman" panose="02020603050405020304" pitchFamily="18" charset="0"/>
              </a:rPr>
              <a:t>P</a:t>
            </a:r>
            <a:r>
              <a:rPr lang="en-US" sz="2000" b="0" i="0" strike="noStrike" dirty="0">
                <a:solidFill>
                  <a:srgbClr val="0645AD"/>
                </a:solidFill>
                <a:effectLst/>
                <a:latin typeface="Times New Roman" panose="02020603050405020304" pitchFamily="18" charset="0"/>
                <a:cs typeface="Times New Roman" panose="02020603050405020304" pitchFamily="18" charset="0"/>
                <a:hlinkClick r:id="rId2" tooltip="Transducer"/>
              </a:rPr>
              <a:t>otentiometer</a:t>
            </a:r>
            <a:r>
              <a:rPr lang="en-US" sz="2000" b="0" i="0" dirty="0">
                <a:solidFill>
                  <a:srgbClr val="202122"/>
                </a:solidFill>
                <a:effectLst/>
                <a:latin typeface="Times New Roman" panose="02020603050405020304" pitchFamily="18" charset="0"/>
                <a:cs typeface="Times New Roman" panose="02020603050405020304" pitchFamily="18" charset="0"/>
              </a:rPr>
              <a:t> is essentially a </a:t>
            </a:r>
            <a:r>
              <a:rPr lang="en-US" sz="2000" b="0" i="0" strike="noStrike" dirty="0">
                <a:solidFill>
                  <a:srgbClr val="0645AD"/>
                </a:solidFill>
                <a:effectLst/>
                <a:latin typeface="Times New Roman" panose="02020603050405020304" pitchFamily="18" charset="0"/>
                <a:cs typeface="Times New Roman" panose="02020603050405020304" pitchFamily="18" charset="0"/>
                <a:hlinkClick r:id="rId3"/>
              </a:rPr>
              <a:t>voltage divider</a:t>
            </a:r>
            <a:r>
              <a:rPr lang="en-US" sz="2000" b="0" i="0" dirty="0">
                <a:solidFill>
                  <a:srgbClr val="202122"/>
                </a:solidFill>
                <a:effectLst/>
                <a:latin typeface="Times New Roman" panose="02020603050405020304" pitchFamily="18" charset="0"/>
                <a:cs typeface="Times New Roman" panose="02020603050405020304" pitchFamily="18" charset="0"/>
              </a:rPr>
              <a:t> used for measuring </a:t>
            </a:r>
            <a:r>
              <a:rPr lang="en-US" sz="2000" b="0" i="0" strike="noStrike" dirty="0">
                <a:solidFill>
                  <a:srgbClr val="0645AD"/>
                </a:solidFill>
                <a:effectLst/>
                <a:latin typeface="Times New Roman" panose="02020603050405020304" pitchFamily="18" charset="0"/>
                <a:cs typeface="Times New Roman" panose="02020603050405020304" pitchFamily="18" charset="0"/>
                <a:hlinkClick r:id="rId4" tooltip="Electric potential"/>
              </a:rPr>
              <a:t>electric potential</a:t>
            </a:r>
            <a:r>
              <a:rPr lang="en-US" sz="2000" b="0" i="0" dirty="0">
                <a:solidFill>
                  <a:srgbClr val="202122"/>
                </a:solidFill>
                <a:effectLst/>
                <a:latin typeface="Times New Roman" panose="02020603050405020304" pitchFamily="18" charset="0"/>
                <a:cs typeface="Times New Roman" panose="02020603050405020304" pitchFamily="18" charset="0"/>
              </a:rPr>
              <a:t> (voltage). </a:t>
            </a:r>
          </a:p>
          <a:p>
            <a:r>
              <a:rPr lang="en-US" sz="2000" dirty="0">
                <a:latin typeface="Times New Roman" panose="02020603050405020304" pitchFamily="18" charset="0"/>
                <a:cs typeface="Times New Roman" panose="02020603050405020304" pitchFamily="18" charset="0"/>
              </a:rPr>
              <a:t>Others in this category are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Strain gauges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RTD</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Thermistor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Wire anemometer</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Piezo resistor and many more. </a:t>
            </a:r>
          </a:p>
          <a:p>
            <a:endParaRPr lang="en-IN" dirty="0"/>
          </a:p>
        </p:txBody>
      </p:sp>
    </p:spTree>
    <p:extLst>
      <p:ext uri="{BB962C8B-B14F-4D97-AF65-F5344CB8AC3E}">
        <p14:creationId xmlns:p14="http://schemas.microsoft.com/office/powerpoint/2010/main" val="2307903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2960-A71E-42B0-82F0-F948DB543051}"/>
              </a:ext>
            </a:extLst>
          </p:cNvPr>
          <p:cNvSpPr>
            <a:spLocks noGrp="1"/>
          </p:cNvSpPr>
          <p:nvPr>
            <p:ph type="title"/>
          </p:nvPr>
        </p:nvSpPr>
        <p:spPr/>
        <p:txBody>
          <a:bodyPr/>
          <a:lstStyle/>
          <a:p>
            <a:r>
              <a:rPr lang="en-IN" dirty="0">
                <a:solidFill>
                  <a:srgbClr val="000099"/>
                </a:solidFill>
              </a:rPr>
              <a:t>Precision wire-wound potentiometer </a:t>
            </a:r>
          </a:p>
        </p:txBody>
      </p:sp>
      <p:sp>
        <p:nvSpPr>
          <p:cNvPr id="7" name="TextBox 6">
            <a:extLst>
              <a:ext uri="{FF2B5EF4-FFF2-40B4-BE49-F238E27FC236}">
                <a16:creationId xmlns:a16="http://schemas.microsoft.com/office/drawing/2014/main" id="{A3446001-2E70-4879-8C1D-C63E291D3E1E}"/>
              </a:ext>
            </a:extLst>
          </p:cNvPr>
          <p:cNvSpPr txBox="1"/>
          <p:nvPr/>
        </p:nvSpPr>
        <p:spPr>
          <a:xfrm>
            <a:off x="838201" y="4890859"/>
            <a:ext cx="9752936" cy="1015663"/>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Precision wire-wound potentiometer which is used as a</a:t>
            </a:r>
            <a:r>
              <a:rPr lang="en-US" sz="2000" dirty="0">
                <a:solidFill>
                  <a:srgbClr val="FF0000"/>
                </a:solidFill>
                <a:latin typeface="Times New Roman" panose="02020603050405020304" pitchFamily="18" charset="0"/>
                <a:cs typeface="Times New Roman" panose="02020603050405020304" pitchFamily="18" charset="0"/>
              </a:rPr>
              <a:t> sensor.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major advantage with this type is its </a:t>
            </a:r>
            <a:r>
              <a:rPr lang="en-US" sz="2000" dirty="0">
                <a:solidFill>
                  <a:srgbClr val="FF0000"/>
                </a:solidFill>
                <a:latin typeface="Times New Roman" panose="02020603050405020304" pitchFamily="18" charset="0"/>
                <a:cs typeface="Times New Roman" panose="02020603050405020304" pitchFamily="18" charset="0"/>
              </a:rPr>
              <a:t>large output</a:t>
            </a:r>
            <a:r>
              <a:rPr lang="en-US" sz="20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Resolution and noise are important  aspects to be discussed in connection with it</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3AD5032-C0B5-4013-A45F-B7C71F2CC476}"/>
              </a:ext>
            </a:extLst>
          </p:cNvPr>
          <p:cNvPicPr>
            <a:picLocks noChangeAspect="1"/>
          </p:cNvPicPr>
          <p:nvPr/>
        </p:nvPicPr>
        <p:blipFill>
          <a:blip r:embed="rId2"/>
          <a:stretch>
            <a:fillRect/>
          </a:stretch>
        </p:blipFill>
        <p:spPr>
          <a:xfrm>
            <a:off x="1739098" y="1844644"/>
            <a:ext cx="4171950" cy="2673841"/>
          </a:xfrm>
          <a:prstGeom prst="rect">
            <a:avLst/>
          </a:prstGeom>
        </p:spPr>
      </p:pic>
      <p:pic>
        <p:nvPicPr>
          <p:cNvPr id="10" name="Picture 9">
            <a:extLst>
              <a:ext uri="{FF2B5EF4-FFF2-40B4-BE49-F238E27FC236}">
                <a16:creationId xmlns:a16="http://schemas.microsoft.com/office/drawing/2014/main" id="{FAD7F6E1-6C0A-407C-887B-D8E505DDC263}"/>
              </a:ext>
            </a:extLst>
          </p:cNvPr>
          <p:cNvPicPr>
            <a:picLocks noChangeAspect="1"/>
          </p:cNvPicPr>
          <p:nvPr/>
        </p:nvPicPr>
        <p:blipFill>
          <a:blip r:embed="rId3"/>
          <a:stretch>
            <a:fillRect/>
          </a:stretch>
        </p:blipFill>
        <p:spPr>
          <a:xfrm rot="16200000">
            <a:off x="7281908" y="2180631"/>
            <a:ext cx="2774276" cy="1340530"/>
          </a:xfrm>
          <a:prstGeom prst="rect">
            <a:avLst/>
          </a:prstGeom>
        </p:spPr>
      </p:pic>
    </p:spTree>
    <p:extLst>
      <p:ext uri="{BB962C8B-B14F-4D97-AF65-F5344CB8AC3E}">
        <p14:creationId xmlns:p14="http://schemas.microsoft.com/office/powerpoint/2010/main" val="1710894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a:xfrm>
            <a:off x="838200" y="106532"/>
            <a:ext cx="10515600" cy="1003178"/>
          </a:xfrm>
        </p:spPr>
        <p:txBody>
          <a:bodyPr/>
          <a:lstStyle/>
          <a:p>
            <a:pPr algn="ctr"/>
            <a:r>
              <a:rPr lang="en-IN" dirty="0">
                <a:solidFill>
                  <a:srgbClr val="000099"/>
                </a:solidFill>
              </a:rPr>
              <a:t>What are Sensors /Transducers </a:t>
            </a: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0" y="1473694"/>
            <a:ext cx="11984854" cy="5149048"/>
          </a:xfrm>
        </p:spPr>
        <p:txBody>
          <a:bodyPr>
            <a:normAutofit fontScale="92500" lnSpcReduction="10000"/>
          </a:bodyPr>
          <a:lstStyle/>
          <a:p>
            <a:r>
              <a:rPr lang="en-US" dirty="0"/>
              <a:t>Definition from Instrument Society of America </a:t>
            </a:r>
          </a:p>
          <a:p>
            <a:r>
              <a:rPr lang="en-US" dirty="0"/>
              <a:t> </a:t>
            </a:r>
            <a:r>
              <a:rPr lang="en-US" dirty="0">
                <a:solidFill>
                  <a:srgbClr val="FF0000"/>
                </a:solidFill>
              </a:rPr>
              <a:t>A sensor or transducer </a:t>
            </a:r>
            <a:r>
              <a:rPr lang="en-US" dirty="0"/>
              <a:t>as a device which provides a usable output in response to a specified measurand. </a:t>
            </a:r>
          </a:p>
          <a:p>
            <a:pPr marL="0" indent="0">
              <a:buNone/>
            </a:pPr>
            <a:r>
              <a:rPr lang="en-US" dirty="0"/>
              <a:t>Output is defined as an 'electrical quantity' and </a:t>
            </a:r>
          </a:p>
          <a:p>
            <a:pPr marL="0" indent="0">
              <a:buNone/>
            </a:pPr>
            <a:r>
              <a:rPr lang="en-US" dirty="0"/>
              <a:t>Measurand  -Physical quantity, or condition which is measured.’ </a:t>
            </a:r>
          </a:p>
          <a:p>
            <a:r>
              <a:rPr lang="en-US" dirty="0">
                <a:solidFill>
                  <a:srgbClr val="FF0000"/>
                </a:solidFill>
              </a:rPr>
              <a:t>Physical quantity </a:t>
            </a:r>
            <a:r>
              <a:rPr lang="en-US" dirty="0"/>
              <a:t>:Temperature, Pressure, force, motion, displacement, humidity, light flow etc.</a:t>
            </a:r>
          </a:p>
          <a:p>
            <a:r>
              <a:rPr lang="en-US" dirty="0">
                <a:solidFill>
                  <a:srgbClr val="FF0000"/>
                </a:solidFill>
              </a:rPr>
              <a:t>Electrical quantity:  </a:t>
            </a:r>
            <a:r>
              <a:rPr lang="en-US" dirty="0"/>
              <a:t>Change in resistance, inductance, capacitance etc.</a:t>
            </a:r>
          </a:p>
          <a:p>
            <a:pPr marL="0" indent="0">
              <a:buNone/>
            </a:pPr>
            <a:endParaRPr lang="en-US" dirty="0"/>
          </a:p>
          <a:p>
            <a:r>
              <a:rPr lang="en-US" dirty="0">
                <a:solidFill>
                  <a:srgbClr val="FF0000"/>
                </a:solidFill>
              </a:rPr>
              <a:t>Generalized Definition </a:t>
            </a:r>
            <a:r>
              <a:rPr lang="en-US" dirty="0"/>
              <a:t>is extending 'electrical quantity' to any type of signal such as mechanical and optical and extending 'physical quantity, property, or condition being measured' to those of nature--chemical and biochemical and so on. </a:t>
            </a:r>
            <a:endParaRPr lang="en-IN" dirty="0"/>
          </a:p>
        </p:txBody>
      </p:sp>
    </p:spTree>
    <p:extLst>
      <p:ext uri="{BB962C8B-B14F-4D97-AF65-F5344CB8AC3E}">
        <p14:creationId xmlns:p14="http://schemas.microsoft.com/office/powerpoint/2010/main" val="1727705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8E71-3EB7-4989-A1D8-C5E2C91D6926}"/>
              </a:ext>
            </a:extLst>
          </p:cNvPr>
          <p:cNvSpPr>
            <a:spLocks noGrp="1"/>
          </p:cNvSpPr>
          <p:nvPr>
            <p:ph type="title"/>
          </p:nvPr>
        </p:nvSpPr>
        <p:spPr>
          <a:xfrm>
            <a:off x="0" y="365125"/>
            <a:ext cx="12109142" cy="1325563"/>
          </a:xfrm>
        </p:spPr>
        <p:txBody>
          <a:bodyPr/>
          <a:lstStyle/>
          <a:p>
            <a:pPr algn="ctr"/>
            <a:r>
              <a:rPr lang="en-US" dirty="0"/>
              <a:t>    </a:t>
            </a:r>
            <a:r>
              <a:rPr lang="en-US" dirty="0">
                <a:solidFill>
                  <a:srgbClr val="000099"/>
                </a:solidFill>
                <a:latin typeface="Times New Roman" panose="02020603050405020304" pitchFamily="18" charset="0"/>
                <a:cs typeface="Times New Roman" panose="02020603050405020304" pitchFamily="18" charset="0"/>
              </a:rPr>
              <a:t>CROSS-SECTION OF THE N-TURN WINDING </a:t>
            </a:r>
            <a:endParaRPr lang="en-IN" dirty="0">
              <a:solidFill>
                <a:srgbClr val="000099"/>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3029B2A-45F3-43ED-A199-418F6C7B5C45}"/>
              </a:ext>
            </a:extLst>
          </p:cNvPr>
          <p:cNvPicPr>
            <a:picLocks noGrp="1" noChangeAspect="1"/>
          </p:cNvPicPr>
          <p:nvPr>
            <p:ph idx="1"/>
          </p:nvPr>
        </p:nvPicPr>
        <p:blipFill>
          <a:blip r:embed="rId2"/>
          <a:stretch>
            <a:fillRect/>
          </a:stretch>
        </p:blipFill>
        <p:spPr>
          <a:xfrm>
            <a:off x="3033712" y="2048669"/>
            <a:ext cx="6124575" cy="3905250"/>
          </a:xfrm>
        </p:spPr>
      </p:pic>
    </p:spTree>
    <p:extLst>
      <p:ext uri="{BB962C8B-B14F-4D97-AF65-F5344CB8AC3E}">
        <p14:creationId xmlns:p14="http://schemas.microsoft.com/office/powerpoint/2010/main" val="2222761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1C94-64BF-46E6-8D47-D05E6CAC7D44}"/>
              </a:ext>
            </a:extLst>
          </p:cNvPr>
          <p:cNvSpPr>
            <a:spLocks noGrp="1"/>
          </p:cNvSpPr>
          <p:nvPr>
            <p:ph type="title"/>
          </p:nvPr>
        </p:nvSpPr>
        <p:spPr>
          <a:xfrm>
            <a:off x="838200" y="365126"/>
            <a:ext cx="10515600" cy="763960"/>
          </a:xfrm>
        </p:spPr>
        <p:txBody>
          <a:bodyPr>
            <a:normAutofit/>
          </a:bodyPr>
          <a:lstStyle/>
          <a:p>
            <a:r>
              <a:rPr lang="en-US" sz="2800" dirty="0">
                <a:solidFill>
                  <a:srgbClr val="000099"/>
                </a:solidFill>
                <a:latin typeface="Times New Roman" panose="02020603050405020304" pitchFamily="18" charset="0"/>
                <a:cs typeface="Times New Roman" panose="02020603050405020304" pitchFamily="18" charset="0"/>
              </a:rPr>
              <a:t>CROSS-SECTION OF THE N-TURN WINDING </a:t>
            </a:r>
            <a:endParaRPr lang="en-IN" sz="2800" dirty="0">
              <a:solidFill>
                <a:srgbClr val="000099"/>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55D790-64CE-4AA9-A2BB-224DFBED4BAD}"/>
              </a:ext>
            </a:extLst>
          </p:cNvPr>
          <p:cNvSpPr>
            <a:spLocks noGrp="1"/>
          </p:cNvSpPr>
          <p:nvPr>
            <p:ph idx="1"/>
          </p:nvPr>
        </p:nvSpPr>
        <p:spPr>
          <a:xfrm>
            <a:off x="319596" y="1129086"/>
            <a:ext cx="11558726" cy="548639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2.2(a) with the wiper in two different possible positions: </a:t>
            </a:r>
          </a:p>
          <a:p>
            <a:pPr marL="0" indent="0">
              <a:buNone/>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Touching only one wire </a:t>
            </a:r>
          </a:p>
          <a:p>
            <a:pPr marL="0" indent="0">
              <a:buNone/>
            </a:pPr>
            <a:r>
              <a:rPr lang="en-US" sz="2000" dirty="0">
                <a:latin typeface="Times New Roman" panose="02020603050405020304" pitchFamily="18" charset="0"/>
                <a:cs typeface="Times New Roman" panose="02020603050405020304" pitchFamily="18" charset="0"/>
              </a:rPr>
              <a:t>(ii)Touching two turns is important as is obvious. </a:t>
            </a:r>
          </a:p>
          <a:p>
            <a:pPr marL="0" indent="0">
              <a:buNone/>
            </a:pPr>
            <a:r>
              <a:rPr lang="en-US" sz="2000" dirty="0">
                <a:latin typeface="Times New Roman" panose="02020603050405020304" pitchFamily="18" charset="0"/>
                <a:cs typeface="Times New Roman" panose="02020603050405020304" pitchFamily="18" charset="0"/>
              </a:rPr>
              <a:t>In case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for a voltage supply V to the potentiometer, the voltage resolution would be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In Fig. 2.2(b), the solid line stairs show the output voltage steps each of which is equivalent to a value Vin. </a:t>
            </a:r>
          </a:p>
          <a:p>
            <a:pPr marL="0" indent="0">
              <a:buNone/>
            </a:pPr>
            <a:r>
              <a:rPr lang="en-US" sz="2000" dirty="0">
                <a:solidFill>
                  <a:srgbClr val="FF0000"/>
                </a:solidFill>
                <a:latin typeface="Times New Roman" panose="02020603050405020304" pitchFamily="18" charset="0"/>
                <a:cs typeface="Times New Roman" panose="02020603050405020304" pitchFamily="18" charset="0"/>
              </a:rPr>
              <a:t>But during transit, two adjacent wires are likely to be shorted as shown in </a:t>
            </a:r>
            <a:r>
              <a:rPr lang="en-US" sz="2000" dirty="0">
                <a:latin typeface="Times New Roman" panose="02020603050405020304" pitchFamily="18" charset="0"/>
                <a:cs typeface="Times New Roman" panose="02020603050405020304" pitchFamily="18" charset="0"/>
              </a:rPr>
              <a:t> Fig. 2.2(a) and a </a:t>
            </a:r>
            <a:r>
              <a:rPr lang="en-US" sz="2000" dirty="0">
                <a:solidFill>
                  <a:srgbClr val="FF0000"/>
                </a:solidFill>
                <a:latin typeface="Times New Roman" panose="02020603050405020304" pitchFamily="18" charset="0"/>
                <a:cs typeface="Times New Roman" panose="02020603050405020304" pitchFamily="18" charset="0"/>
              </a:rPr>
              <a:t>minor resolution pulse of magnitude </a:t>
            </a:r>
            <a:r>
              <a:rPr lang="en-US" sz="2000" dirty="0">
                <a:latin typeface="Times New Roman" panose="02020603050405020304" pitchFamily="18" charset="0"/>
                <a:cs typeface="Times New Roman" panose="02020603050405020304" pitchFamily="18" charset="0"/>
              </a:rPr>
              <a:t>is obtained, where </a:t>
            </a:r>
            <a:r>
              <a:rPr lang="en-US" sz="2000" dirty="0" err="1">
                <a:latin typeface="Times New Roman" panose="02020603050405020304" pitchFamily="18" charset="0"/>
                <a:cs typeface="Times New Roman" panose="02020603050405020304" pitchFamily="18" charset="0"/>
              </a:rPr>
              <a:t>pth</a:t>
            </a:r>
            <a:r>
              <a:rPr lang="en-US" sz="2000" dirty="0">
                <a:latin typeface="Times New Roman" panose="02020603050405020304" pitchFamily="18" charset="0"/>
                <a:cs typeface="Times New Roman" panose="02020603050405020304" pitchFamily="18" charset="0"/>
              </a:rPr>
              <a:t> and (p+1)</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wires are shorted.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This shows that with increasing value of p, minor pulse magnitude also increases and the loss in resolution due to this shorting leads to an </a:t>
            </a:r>
            <a:r>
              <a:rPr lang="en-US" sz="2000" dirty="0">
                <a:solidFill>
                  <a:srgbClr val="FF0000"/>
                </a:solidFill>
                <a:latin typeface="Times New Roman" panose="02020603050405020304" pitchFamily="18" charset="0"/>
                <a:cs typeface="Times New Roman" panose="02020603050405020304" pitchFamily="18" charset="0"/>
              </a:rPr>
              <a:t>actual resolution value</a:t>
            </a:r>
            <a:r>
              <a:rPr lang="en-US" sz="2000" dirty="0">
                <a:latin typeface="Times New Roman" panose="02020603050405020304" pitchFamily="18" charset="0"/>
                <a:cs typeface="Times New Roman" panose="02020603050405020304" pitchFamily="18" charset="0"/>
              </a:rPr>
              <a:t>.</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971EBC0-1F39-4BC2-B793-E5CF8E904965}"/>
              </a:ext>
            </a:extLst>
          </p:cNvPr>
          <p:cNvPicPr>
            <a:picLocks noChangeAspect="1"/>
          </p:cNvPicPr>
          <p:nvPr/>
        </p:nvPicPr>
        <p:blipFill>
          <a:blip r:embed="rId2"/>
          <a:stretch>
            <a:fillRect/>
          </a:stretch>
        </p:blipFill>
        <p:spPr>
          <a:xfrm>
            <a:off x="5061378" y="2714625"/>
            <a:ext cx="942975" cy="476250"/>
          </a:xfrm>
          <a:prstGeom prst="rect">
            <a:avLst/>
          </a:prstGeom>
        </p:spPr>
      </p:pic>
      <p:pic>
        <p:nvPicPr>
          <p:cNvPr id="7" name="Picture 6">
            <a:extLst>
              <a:ext uri="{FF2B5EF4-FFF2-40B4-BE49-F238E27FC236}">
                <a16:creationId xmlns:a16="http://schemas.microsoft.com/office/drawing/2014/main" id="{72C14D14-239B-4950-BCDE-DA91ADA4EB97}"/>
              </a:ext>
            </a:extLst>
          </p:cNvPr>
          <p:cNvPicPr>
            <a:picLocks noChangeAspect="1"/>
          </p:cNvPicPr>
          <p:nvPr/>
        </p:nvPicPr>
        <p:blipFill>
          <a:blip r:embed="rId3"/>
          <a:stretch>
            <a:fillRect/>
          </a:stretch>
        </p:blipFill>
        <p:spPr>
          <a:xfrm>
            <a:off x="4251752" y="4452564"/>
            <a:ext cx="2562225" cy="647700"/>
          </a:xfrm>
          <a:prstGeom prst="rect">
            <a:avLst/>
          </a:prstGeom>
        </p:spPr>
      </p:pic>
      <p:pic>
        <p:nvPicPr>
          <p:cNvPr id="9" name="Picture 8">
            <a:extLst>
              <a:ext uri="{FF2B5EF4-FFF2-40B4-BE49-F238E27FC236}">
                <a16:creationId xmlns:a16="http://schemas.microsoft.com/office/drawing/2014/main" id="{6F6E81AF-C1CA-40DA-AF95-78D7EF488FBA}"/>
              </a:ext>
            </a:extLst>
          </p:cNvPr>
          <p:cNvPicPr>
            <a:picLocks noChangeAspect="1"/>
          </p:cNvPicPr>
          <p:nvPr/>
        </p:nvPicPr>
        <p:blipFill>
          <a:blip r:embed="rId4"/>
          <a:stretch>
            <a:fillRect/>
          </a:stretch>
        </p:blipFill>
        <p:spPr>
          <a:xfrm>
            <a:off x="4251752" y="5873749"/>
            <a:ext cx="3552825" cy="619125"/>
          </a:xfrm>
          <a:prstGeom prst="rect">
            <a:avLst/>
          </a:prstGeom>
        </p:spPr>
      </p:pic>
    </p:spTree>
    <p:extLst>
      <p:ext uri="{BB962C8B-B14F-4D97-AF65-F5344CB8AC3E}">
        <p14:creationId xmlns:p14="http://schemas.microsoft.com/office/powerpoint/2010/main" val="1803744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08E34-4888-4BA6-8808-046E40BC0363}"/>
              </a:ext>
            </a:extLst>
          </p:cNvPr>
          <p:cNvSpPr>
            <a:spLocks noGrp="1"/>
          </p:cNvSpPr>
          <p:nvPr>
            <p:ph idx="1"/>
          </p:nvPr>
        </p:nvSpPr>
        <p:spPr>
          <a:xfrm>
            <a:off x="838200" y="397566"/>
            <a:ext cx="10515600" cy="5779398"/>
          </a:xfrm>
        </p:spPr>
        <p:txBody>
          <a:bodyPr>
            <a:norm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t>
            </a:r>
            <a:r>
              <a:rPr lang="en-US" sz="2200" dirty="0">
                <a:solidFill>
                  <a:srgbClr val="FF0000"/>
                </a:solidFill>
                <a:latin typeface="Times New Roman" panose="02020603050405020304" pitchFamily="18" charset="0"/>
                <a:cs typeface="Times New Roman" panose="02020603050405020304" pitchFamily="18" charset="0"/>
              </a:rPr>
              <a:t>jockey shape/profile </a:t>
            </a:r>
            <a:r>
              <a:rPr lang="en-US" sz="2200" dirty="0">
                <a:latin typeface="Times New Roman" panose="02020603050405020304" pitchFamily="18" charset="0"/>
                <a:cs typeface="Times New Roman" panose="02020603050405020304" pitchFamily="18" charset="0"/>
              </a:rPr>
              <a:t>or the </a:t>
            </a:r>
            <a:r>
              <a:rPr lang="en-US" sz="2200" dirty="0">
                <a:solidFill>
                  <a:srgbClr val="FF0000"/>
                </a:solidFill>
                <a:latin typeface="Times New Roman" panose="02020603050405020304" pitchFamily="18" charset="0"/>
                <a:cs typeface="Times New Roman" panose="02020603050405020304" pitchFamily="18" charset="0"/>
              </a:rPr>
              <a:t>ratio of jockey radius to wire radius </a:t>
            </a:r>
            <a:r>
              <a:rPr lang="en-US" sz="2200" dirty="0">
                <a:latin typeface="Times New Roman" panose="02020603050405020304" pitchFamily="18" charset="0"/>
                <a:cs typeface="Times New Roman" panose="02020603050405020304" pitchFamily="18" charset="0"/>
              </a:rPr>
              <a:t>and </a:t>
            </a:r>
            <a:r>
              <a:rPr lang="en-US" sz="2200" dirty="0">
                <a:solidFill>
                  <a:srgbClr val="FF0000"/>
                </a:solidFill>
                <a:latin typeface="Times New Roman" panose="02020603050405020304" pitchFamily="18" charset="0"/>
                <a:cs typeface="Times New Roman" panose="02020603050405020304" pitchFamily="18" charset="0"/>
              </a:rPr>
              <a:t>geometry of wire winding </a:t>
            </a:r>
            <a:r>
              <a:rPr lang="en-US" sz="2200" dirty="0">
                <a:latin typeface="Times New Roman" panose="02020603050405020304" pitchFamily="18" charset="0"/>
                <a:cs typeface="Times New Roman" panose="02020603050405020304" pitchFamily="18" charset="0"/>
              </a:rPr>
              <a:t>should be considered for reducing </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If jockey radius is </a:t>
            </a:r>
            <a:r>
              <a:rPr lang="en-US" sz="2200" dirty="0">
                <a:solidFill>
                  <a:srgbClr val="FF0000"/>
                </a:solidFill>
                <a:latin typeface="Times New Roman" panose="02020603050405020304" pitchFamily="18" charset="0"/>
                <a:cs typeface="Times New Roman" panose="02020603050405020304" pitchFamily="18" charset="0"/>
              </a:rPr>
              <a:t>small, </a:t>
            </a:r>
            <a:r>
              <a:rPr lang="en-US" sz="2200" dirty="0">
                <a:latin typeface="Times New Roman" panose="02020603050405020304" pitchFamily="18" charset="0"/>
                <a:cs typeface="Times New Roman" panose="02020603050405020304" pitchFamily="18" charset="0"/>
              </a:rPr>
              <a:t>with the </a:t>
            </a:r>
            <a:r>
              <a:rPr lang="en-US" sz="2200" dirty="0">
                <a:solidFill>
                  <a:srgbClr val="FF0000"/>
                </a:solidFill>
                <a:latin typeface="Times New Roman" panose="02020603050405020304" pitchFamily="18" charset="0"/>
                <a:cs typeface="Times New Roman" panose="02020603050405020304" pitchFamily="18" charset="0"/>
              </a:rPr>
              <a:t>jockey in use for some time with pressure,</a:t>
            </a:r>
            <a:r>
              <a:rPr lang="en-US" sz="2200" dirty="0">
                <a:latin typeface="Times New Roman" panose="02020603050405020304" pitchFamily="18" charset="0"/>
                <a:cs typeface="Times New Roman" panose="02020603050405020304" pitchFamily="18" charset="0"/>
              </a:rPr>
              <a:t> the wire gets its </a:t>
            </a:r>
            <a:r>
              <a:rPr lang="en-US" sz="2200" dirty="0">
                <a:solidFill>
                  <a:srgbClr val="FF0000"/>
                </a:solidFill>
                <a:latin typeface="Times New Roman" panose="02020603050405020304" pitchFamily="18" charset="0"/>
                <a:cs typeface="Times New Roman" panose="02020603050405020304" pitchFamily="18" charset="0"/>
              </a:rPr>
              <a:t>round surface worn out to develop a flat surface </a:t>
            </a:r>
            <a:r>
              <a:rPr lang="en-US" sz="2200" dirty="0">
                <a:latin typeface="Times New Roman" panose="02020603050405020304" pitchFamily="18" charset="0"/>
                <a:cs typeface="Times New Roman" panose="02020603050405020304" pitchFamily="18" charset="0"/>
              </a:rPr>
              <a:t>and finally gets</a:t>
            </a:r>
            <a:r>
              <a:rPr lang="en-US" sz="2200" dirty="0">
                <a:solidFill>
                  <a:srgbClr val="FF0000"/>
                </a:solidFill>
                <a:latin typeface="Times New Roman" panose="02020603050405020304" pitchFamily="18" charset="0"/>
                <a:cs typeface="Times New Roman" panose="02020603050405020304" pitchFamily="18" charset="0"/>
              </a:rPr>
              <a:t> torn</a:t>
            </a:r>
            <a:r>
              <a:rPr lang="en-US" sz="22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With a </a:t>
            </a:r>
            <a:r>
              <a:rPr lang="en-US" sz="2200" dirty="0">
                <a:solidFill>
                  <a:srgbClr val="FF0000"/>
                </a:solidFill>
                <a:latin typeface="Times New Roman" panose="02020603050405020304" pitchFamily="18" charset="0"/>
                <a:cs typeface="Times New Roman" panose="02020603050405020304" pitchFamily="18" charset="0"/>
              </a:rPr>
              <a:t>large radius of wire and close winding</a:t>
            </a:r>
            <a:r>
              <a:rPr lang="en-US" sz="2200" dirty="0">
                <a:latin typeface="Times New Roman" panose="02020603050405020304" pitchFamily="18" charset="0"/>
                <a:cs typeface="Times New Roman" panose="02020603050405020304" pitchFamily="18" charset="0"/>
              </a:rPr>
              <a:t>, this effect is small, but </a:t>
            </a:r>
            <a:r>
              <a:rPr lang="en-US" sz="2200" dirty="0">
                <a:solidFill>
                  <a:srgbClr val="FF0000"/>
                </a:solidFill>
                <a:latin typeface="Times New Roman" panose="02020603050405020304" pitchFamily="18" charset="0"/>
                <a:cs typeface="Times New Roman" panose="02020603050405020304" pitchFamily="18" charset="0"/>
              </a:rPr>
              <a:t>may short more than two wires during the movement of the jockey </a:t>
            </a:r>
            <a:r>
              <a:rPr lang="en-US" sz="2200" dirty="0">
                <a:latin typeface="Times New Roman" panose="02020603050405020304" pitchFamily="18" charset="0"/>
                <a:cs typeface="Times New Roman" panose="02020603050405020304" pitchFamily="18" charset="0"/>
              </a:rPr>
              <a:t>and hence, </a:t>
            </a:r>
            <a:r>
              <a:rPr lang="en-US" sz="2200" dirty="0">
                <a:solidFill>
                  <a:srgbClr val="FF0000"/>
                </a:solidFill>
                <a:latin typeface="Times New Roman" panose="02020603050405020304" pitchFamily="18" charset="0"/>
                <a:cs typeface="Times New Roman" panose="02020603050405020304" pitchFamily="18" charset="0"/>
              </a:rPr>
              <a:t>precision of measurement is affected.</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For circular wire and circular jockey, </a:t>
            </a:r>
          </a:p>
          <a:p>
            <a:pPr marL="0" indent="0">
              <a:buNone/>
            </a:pPr>
            <a:r>
              <a:rPr lang="en-US" sz="2200" dirty="0">
                <a:latin typeface="Times New Roman" panose="02020603050405020304" pitchFamily="18" charset="0"/>
                <a:cs typeface="Times New Roman" panose="02020603050405020304" pitchFamily="18" charset="0"/>
              </a:rPr>
              <a:t>                    It is recommended that the ratio of their radii be around 10,</a:t>
            </a:r>
          </a:p>
          <a:p>
            <a:pPr marL="0" indent="0">
              <a:buNone/>
            </a:pPr>
            <a:r>
              <a:rPr lang="en-US" sz="2200" dirty="0">
                <a:latin typeface="Times New Roman" panose="02020603050405020304" pitchFamily="18" charset="0"/>
                <a:cs typeface="Times New Roman" panose="02020603050405020304" pitchFamily="18" charset="0"/>
              </a:rPr>
              <a:t>                    that is, </a:t>
            </a:r>
            <a:r>
              <a:rPr lang="en-US" sz="2200" dirty="0" err="1">
                <a:solidFill>
                  <a:srgbClr val="FF0000"/>
                </a:solidFill>
                <a:latin typeface="Times New Roman" panose="02020603050405020304" pitchFamily="18" charset="0"/>
                <a:cs typeface="Times New Roman" panose="02020603050405020304" pitchFamily="18" charset="0"/>
              </a:rPr>
              <a:t>rjockey</a:t>
            </a:r>
            <a:r>
              <a:rPr lang="en-US" sz="2200" dirty="0">
                <a:solidFill>
                  <a:srgbClr val="FF0000"/>
                </a:solidFill>
                <a:latin typeface="Times New Roman" panose="02020603050405020304" pitchFamily="18" charset="0"/>
                <a:cs typeface="Times New Roman" panose="02020603050405020304" pitchFamily="18" charset="0"/>
              </a:rPr>
              <a:t>/</a:t>
            </a:r>
            <a:r>
              <a:rPr lang="en-US" sz="2200" dirty="0" err="1">
                <a:solidFill>
                  <a:srgbClr val="FF0000"/>
                </a:solidFill>
                <a:latin typeface="Times New Roman" panose="02020603050405020304" pitchFamily="18" charset="0"/>
                <a:cs typeface="Times New Roman" panose="02020603050405020304" pitchFamily="18" charset="0"/>
              </a:rPr>
              <a:t>rwire</a:t>
            </a:r>
            <a:r>
              <a:rPr lang="en-US" sz="2200" dirty="0">
                <a:solidFill>
                  <a:srgbClr val="FF0000"/>
                </a:solidFill>
                <a:latin typeface="Times New Roman" panose="02020603050405020304" pitchFamily="18" charset="0"/>
                <a:cs typeface="Times New Roman" panose="02020603050405020304" pitchFamily="18" charset="0"/>
              </a:rPr>
              <a:t> approximately equal to 10.</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Also, materials of resistance wire and jockey are equally important, particularly from the, wearing point of view and 'noise’.</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For noise</a:t>
            </a:r>
            <a:r>
              <a:rPr lang="en-US" sz="2200" dirty="0">
                <a:solidFill>
                  <a:srgbClr val="FF0000"/>
                </a:solidFill>
                <a:latin typeface="Times New Roman" panose="02020603050405020304" pitchFamily="18" charset="0"/>
                <a:cs typeface="Times New Roman" panose="02020603050405020304" pitchFamily="18" charset="0"/>
              </a:rPr>
              <a:t>, among other things, the jockey construction is to be considered seriously.</a:t>
            </a:r>
          </a:p>
          <a:p>
            <a:pPr marL="0" indent="0">
              <a:buNone/>
            </a:pPr>
            <a:endParaRPr lang="en-IN" dirty="0"/>
          </a:p>
        </p:txBody>
      </p:sp>
      <p:pic>
        <p:nvPicPr>
          <p:cNvPr id="5" name="Picture 4">
            <a:extLst>
              <a:ext uri="{FF2B5EF4-FFF2-40B4-BE49-F238E27FC236}">
                <a16:creationId xmlns:a16="http://schemas.microsoft.com/office/drawing/2014/main" id="{3BFCCDEF-788F-495E-9767-97B81ACE65C0}"/>
              </a:ext>
            </a:extLst>
          </p:cNvPr>
          <p:cNvPicPr>
            <a:picLocks noChangeAspect="1"/>
          </p:cNvPicPr>
          <p:nvPr/>
        </p:nvPicPr>
        <p:blipFill>
          <a:blip r:embed="rId2"/>
          <a:stretch>
            <a:fillRect/>
          </a:stretch>
        </p:blipFill>
        <p:spPr>
          <a:xfrm>
            <a:off x="6176823" y="823649"/>
            <a:ext cx="390525" cy="238125"/>
          </a:xfrm>
          <a:prstGeom prst="rect">
            <a:avLst/>
          </a:prstGeom>
        </p:spPr>
      </p:pic>
    </p:spTree>
    <p:extLst>
      <p:ext uri="{BB962C8B-B14F-4D97-AF65-F5344CB8AC3E}">
        <p14:creationId xmlns:p14="http://schemas.microsoft.com/office/powerpoint/2010/main" val="356032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2888-D147-4F92-90BB-FF0A5CAB3AF0}"/>
              </a:ext>
            </a:extLst>
          </p:cNvPr>
          <p:cNvSpPr>
            <a:spLocks noGrp="1"/>
          </p:cNvSpPr>
          <p:nvPr>
            <p:ph type="title"/>
          </p:nvPr>
        </p:nvSpPr>
        <p:spPr/>
        <p:txBody>
          <a:bodyPr/>
          <a:lstStyle/>
          <a:p>
            <a:pPr algn="ctr"/>
            <a:r>
              <a:rPr lang="en-US" dirty="0">
                <a:solidFill>
                  <a:srgbClr val="000099"/>
                </a:solidFill>
              </a:rPr>
              <a:t>A few types of the jockeys </a:t>
            </a:r>
            <a:endParaRPr lang="en-IN" dirty="0">
              <a:solidFill>
                <a:srgbClr val="000099"/>
              </a:solidFill>
            </a:endParaRPr>
          </a:p>
        </p:txBody>
      </p:sp>
      <p:pic>
        <p:nvPicPr>
          <p:cNvPr id="5" name="Content Placeholder 4">
            <a:extLst>
              <a:ext uri="{FF2B5EF4-FFF2-40B4-BE49-F238E27FC236}">
                <a16:creationId xmlns:a16="http://schemas.microsoft.com/office/drawing/2014/main" id="{7DBDDE80-6961-4D34-A08E-48140A57EE6E}"/>
              </a:ext>
            </a:extLst>
          </p:cNvPr>
          <p:cNvPicPr>
            <a:picLocks noGrp="1" noChangeAspect="1"/>
          </p:cNvPicPr>
          <p:nvPr>
            <p:ph idx="1"/>
          </p:nvPr>
        </p:nvPicPr>
        <p:blipFill>
          <a:blip r:embed="rId2"/>
          <a:stretch>
            <a:fillRect/>
          </a:stretch>
        </p:blipFill>
        <p:spPr>
          <a:xfrm>
            <a:off x="1535679" y="1993216"/>
            <a:ext cx="7943850" cy="2314575"/>
          </a:xfrm>
        </p:spPr>
      </p:pic>
      <p:sp>
        <p:nvSpPr>
          <p:cNvPr id="9" name="TextBox 8">
            <a:extLst>
              <a:ext uri="{FF2B5EF4-FFF2-40B4-BE49-F238E27FC236}">
                <a16:creationId xmlns:a16="http://schemas.microsoft.com/office/drawing/2014/main" id="{AB35C954-833A-4EFA-AEDC-7DB526A5D378}"/>
              </a:ext>
            </a:extLst>
          </p:cNvPr>
          <p:cNvSpPr txBox="1"/>
          <p:nvPr/>
        </p:nvSpPr>
        <p:spPr>
          <a:xfrm>
            <a:off x="1393466" y="4402503"/>
            <a:ext cx="9960333" cy="1631216"/>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few types of the jockeys are shown in Figs. 2.3(a), (b), (c), and (d).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pressure at contact with the wire is provided by giving an </a:t>
            </a:r>
            <a:r>
              <a:rPr lang="en-US" sz="2000" dirty="0">
                <a:solidFill>
                  <a:srgbClr val="FF0000"/>
                </a:solidFill>
                <a:latin typeface="Times New Roman" panose="02020603050405020304" pitchFamily="18" charset="0"/>
                <a:cs typeface="Times New Roman" panose="02020603050405020304" pitchFamily="18" charset="0"/>
              </a:rPr>
              <a:t>adequate flexibility to the arm </a:t>
            </a:r>
            <a:r>
              <a:rPr lang="en-US" sz="2000" dirty="0">
                <a:latin typeface="Times New Roman" panose="02020603050405020304" pitchFamily="18" charset="0"/>
                <a:cs typeface="Times New Roman" panose="02020603050405020304" pitchFamily="18" charset="0"/>
              </a:rPr>
              <a:t>in </a:t>
            </a:r>
            <a:r>
              <a:rPr lang="en-US" sz="2000" dirty="0">
                <a:solidFill>
                  <a:srgbClr val="FF0000"/>
                </a:solidFill>
                <a:latin typeface="Times New Roman" panose="02020603050405020304" pitchFamily="18" charset="0"/>
                <a:cs typeface="Times New Roman" panose="02020603050405020304" pitchFamily="18" charset="0"/>
              </a:rPr>
              <a:t>relation to its mass</a:t>
            </a:r>
            <a:r>
              <a:rPr lang="en-US" sz="20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However, </a:t>
            </a:r>
            <a:r>
              <a:rPr lang="en-US" sz="2000" dirty="0">
                <a:solidFill>
                  <a:srgbClr val="FF0000"/>
                </a:solidFill>
                <a:latin typeface="Times New Roman" panose="02020603050405020304" pitchFamily="18" charset="0"/>
                <a:cs typeface="Times New Roman" panose="02020603050405020304" pitchFamily="18" charset="0"/>
              </a:rPr>
              <a:t>the required pressure is dependent on the materials, </a:t>
            </a:r>
            <a:r>
              <a:rPr lang="en-US" sz="2000" dirty="0">
                <a:latin typeface="Times New Roman" panose="02020603050405020304" pitchFamily="18" charset="0"/>
                <a:cs typeface="Times New Roman" panose="02020603050405020304" pitchFamily="18" charset="0"/>
              </a:rPr>
              <a:t>jockey to wire radius ratio, and the </a:t>
            </a:r>
            <a:r>
              <a:rPr lang="en-US" sz="2000" dirty="0">
                <a:solidFill>
                  <a:srgbClr val="FF0000"/>
                </a:solidFill>
                <a:latin typeface="Times New Roman" panose="02020603050405020304" pitchFamily="18" charset="0"/>
                <a:cs typeface="Times New Roman" panose="02020603050405020304" pitchFamily="18" charset="0"/>
              </a:rPr>
              <a:t>proposed lifespan of the potentiometer</a:t>
            </a:r>
            <a:r>
              <a:rPr lang="en-US" sz="2000" dirty="0">
                <a:latin typeface="Times New Roman" panose="02020603050405020304" pitchFamily="18" charset="0"/>
                <a:cs typeface="Times New Roman" panose="02020603050405020304" pitchFamily="18" charset="0"/>
              </a:rPr>
              <a:t>. A value of 10-50 mN is quite common.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632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405-0136-4D5A-B69C-E86D2AF664AD}"/>
              </a:ext>
            </a:extLst>
          </p:cNvPr>
          <p:cNvSpPr>
            <a:spLocks noGrp="1"/>
          </p:cNvSpPr>
          <p:nvPr>
            <p:ph type="title"/>
          </p:nvPr>
        </p:nvSpPr>
        <p:spPr>
          <a:xfrm>
            <a:off x="838200" y="365125"/>
            <a:ext cx="10515600" cy="827571"/>
          </a:xfrm>
        </p:spPr>
        <p:txBody>
          <a:bodyPr/>
          <a:lstStyle/>
          <a:p>
            <a:r>
              <a:rPr lang="en-IN" dirty="0">
                <a:solidFill>
                  <a:srgbClr val="000099"/>
                </a:solidFill>
              </a:rPr>
              <a:t>Noise is contributed by </a:t>
            </a:r>
          </a:p>
        </p:txBody>
      </p:sp>
      <p:sp>
        <p:nvSpPr>
          <p:cNvPr id="3" name="Content Placeholder 2">
            <a:extLst>
              <a:ext uri="{FF2B5EF4-FFF2-40B4-BE49-F238E27FC236}">
                <a16:creationId xmlns:a16="http://schemas.microsoft.com/office/drawing/2014/main" id="{0402EC9B-DAFF-4D40-A839-69F50C816AAA}"/>
              </a:ext>
            </a:extLst>
          </p:cNvPr>
          <p:cNvSpPr>
            <a:spLocks noGrp="1"/>
          </p:cNvSpPr>
          <p:nvPr>
            <p:ph idx="1"/>
          </p:nvPr>
        </p:nvSpPr>
        <p:spPr>
          <a:xfrm>
            <a:off x="447582" y="1281473"/>
            <a:ext cx="10515600" cy="4984267"/>
          </a:xfrm>
        </p:spPr>
        <p:txBody>
          <a:bodyPr>
            <a:normAutofit fontScale="92500" lnSpcReduction="10000"/>
          </a:bodyPr>
          <a:lstStyle/>
          <a:p>
            <a:pPr marL="0" indent="0" algn="just">
              <a:buNone/>
            </a:pPr>
            <a:r>
              <a:rPr lang="en-US" dirty="0"/>
              <a:t>1</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Irregularities in resolution-a </a:t>
            </a:r>
            <a:r>
              <a:rPr lang="en-US" dirty="0">
                <a:latin typeface="Times New Roman" panose="02020603050405020304" pitchFamily="18" charset="0"/>
                <a:cs typeface="Times New Roman" panose="02020603050405020304" pitchFamily="18" charset="0"/>
              </a:rPr>
              <a:t>random type noise, </a:t>
            </a:r>
          </a:p>
          <a:p>
            <a:pPr marL="0" indent="0" algn="just">
              <a:buNone/>
            </a:pPr>
            <a:r>
              <a:rPr lang="en-US" dirty="0">
                <a:latin typeface="Times New Roman" panose="02020603050405020304" pitchFamily="18" charset="0"/>
                <a:cs typeface="Times New Roman" panose="02020603050405020304" pitchFamily="18" charset="0"/>
              </a:rPr>
              <a:t>2. Thermal motions of molecules that come in equilibrium with</a:t>
            </a:r>
            <a:r>
              <a:rPr lang="en-US" dirty="0">
                <a:solidFill>
                  <a:srgbClr val="FF0000"/>
                </a:solidFill>
                <a:latin typeface="Times New Roman" panose="02020603050405020304" pitchFamily="18" charset="0"/>
                <a:cs typeface="Times New Roman" panose="02020603050405020304" pitchFamily="18" charset="0"/>
              </a:rPr>
              <a:t> random motions of electrons </a:t>
            </a:r>
            <a:r>
              <a:rPr lang="en-US" dirty="0">
                <a:latin typeface="Times New Roman" panose="02020603050405020304" pitchFamily="18" charset="0"/>
                <a:cs typeface="Times New Roman" panose="02020603050405020304" pitchFamily="18" charset="0"/>
              </a:rPr>
              <a:t>giving rise to </a:t>
            </a:r>
            <a:r>
              <a:rPr lang="en-US" dirty="0">
                <a:solidFill>
                  <a:srgbClr val="FF0000"/>
                </a:solidFill>
                <a:latin typeface="Times New Roman" panose="02020603050405020304" pitchFamily="18" charset="0"/>
                <a:cs typeface="Times New Roman" panose="02020603050405020304" pitchFamily="18" charset="0"/>
              </a:rPr>
              <a:t>white/Johnson noise </a:t>
            </a:r>
            <a:r>
              <a:rPr lang="en-US" dirty="0">
                <a:latin typeface="Times New Roman" panose="02020603050405020304" pitchFamily="18" charset="0"/>
                <a:cs typeface="Times New Roman" panose="02020603050405020304" pitchFamily="18" charset="0"/>
              </a:rPr>
              <a:t>with equivalent voltage output as </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3.Contact non-uniformity mainly produced due to changing contact area and hence, </a:t>
            </a:r>
            <a:r>
              <a:rPr lang="en-US" dirty="0">
                <a:solidFill>
                  <a:srgbClr val="FF0000"/>
                </a:solidFill>
                <a:latin typeface="Times New Roman" panose="02020603050405020304" pitchFamily="18" charset="0"/>
                <a:cs typeface="Times New Roman" panose="02020603050405020304" pitchFamily="18" charset="0"/>
              </a:rPr>
              <a:t>contact resistance-aggravated by the presence of foreign particles in the area of contact</a:t>
            </a:r>
            <a:r>
              <a:rPr lang="en-US" dirty="0">
                <a:latin typeface="Times New Roman" panose="02020603050405020304" pitchFamily="18" charset="0"/>
                <a:cs typeface="Times New Roman" panose="02020603050405020304" pitchFamily="18" charset="0"/>
              </a:rPr>
              <a:t> (contact area changes with use, also contamination and oxidation change the resistance and hence, noise)</a:t>
            </a:r>
          </a:p>
          <a:p>
            <a:pPr marL="0" indent="0" algn="just">
              <a:buNone/>
            </a:pPr>
            <a:r>
              <a:rPr lang="en-US" dirty="0">
                <a:latin typeface="Times New Roman" panose="02020603050405020304" pitchFamily="18" charset="0"/>
                <a:cs typeface="Times New Roman" panose="02020603050405020304" pitchFamily="18" charset="0"/>
              </a:rPr>
              <a:t>4.</a:t>
            </a:r>
            <a:r>
              <a:rPr lang="en-US" dirty="0">
                <a:solidFill>
                  <a:srgbClr val="FF0000"/>
                </a:solidFill>
                <a:latin typeface="Times New Roman" panose="02020603050405020304" pitchFamily="18" charset="0"/>
                <a:cs typeface="Times New Roman" panose="02020603050405020304" pitchFamily="18" charset="0"/>
              </a:rPr>
              <a:t>Rubbing action between the jockey and the wire-an </a:t>
            </a:r>
            <a:r>
              <a:rPr lang="en-US" dirty="0">
                <a:latin typeface="Times New Roman" panose="02020603050405020304" pitchFamily="18" charset="0"/>
                <a:cs typeface="Times New Roman" panose="02020603050405020304" pitchFamily="18" charset="0"/>
              </a:rPr>
              <a:t>equivalent of 100-300 µV is easily obtained with this rubbing action, and </a:t>
            </a:r>
          </a:p>
          <a:p>
            <a:pPr marL="0" indent="0" algn="just">
              <a:buNone/>
            </a:pPr>
            <a:r>
              <a:rPr lang="en-US" dirty="0">
                <a:latin typeface="Times New Roman" panose="02020603050405020304" pitchFamily="18" charset="0"/>
                <a:cs typeface="Times New Roman" panose="02020603050405020304" pitchFamily="18" charset="0"/>
              </a:rPr>
              <a:t>5.</a:t>
            </a:r>
            <a:r>
              <a:rPr lang="en-US" dirty="0">
                <a:solidFill>
                  <a:srgbClr val="FF0000"/>
                </a:solidFill>
                <a:latin typeface="Times New Roman" panose="02020603050405020304" pitchFamily="18" charset="0"/>
                <a:cs typeface="Times New Roman" panose="02020603050405020304" pitchFamily="18" charset="0"/>
              </a:rPr>
              <a:t>Thermoelectric action </a:t>
            </a:r>
            <a:r>
              <a:rPr lang="en-US" dirty="0">
                <a:latin typeface="Times New Roman" panose="02020603050405020304" pitchFamily="18" charset="0"/>
                <a:cs typeface="Times New Roman" panose="02020603050405020304" pitchFamily="18" charset="0"/>
              </a:rPr>
              <a:t>specifically at </a:t>
            </a:r>
            <a:r>
              <a:rPr lang="en-US" dirty="0">
                <a:solidFill>
                  <a:srgbClr val="FF0000"/>
                </a:solidFill>
                <a:latin typeface="Times New Roman" panose="02020603050405020304" pitchFamily="18" charset="0"/>
                <a:cs typeface="Times New Roman" panose="02020603050405020304" pitchFamily="18" charset="0"/>
              </a:rPr>
              <a:t>high temperatures </a:t>
            </a:r>
            <a:r>
              <a:rPr lang="en-US" dirty="0">
                <a:latin typeface="Times New Roman" panose="02020603050405020304" pitchFamily="18" charset="0"/>
                <a:cs typeface="Times New Roman" panose="02020603050405020304" pitchFamily="18" charset="0"/>
              </a:rPr>
              <a:t>and DC operations. </a:t>
            </a:r>
          </a:p>
          <a:p>
            <a:endParaRPr lang="en-US"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A77907B8-4AEE-4E88-9CA1-3715ED44D6CC}"/>
              </a:ext>
            </a:extLst>
          </p:cNvPr>
          <p:cNvPicPr>
            <a:picLocks noChangeAspect="1"/>
          </p:cNvPicPr>
          <p:nvPr/>
        </p:nvPicPr>
        <p:blipFill>
          <a:blip r:embed="rId2"/>
          <a:stretch>
            <a:fillRect/>
          </a:stretch>
        </p:blipFill>
        <p:spPr>
          <a:xfrm>
            <a:off x="4100802" y="2524540"/>
            <a:ext cx="2495550" cy="457200"/>
          </a:xfrm>
          <a:prstGeom prst="rect">
            <a:avLst/>
          </a:prstGeom>
        </p:spPr>
      </p:pic>
    </p:spTree>
    <p:extLst>
      <p:ext uri="{BB962C8B-B14F-4D97-AF65-F5344CB8AC3E}">
        <p14:creationId xmlns:p14="http://schemas.microsoft.com/office/powerpoint/2010/main" val="3659217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08D6-B0DD-433B-B15B-5A396F567755}"/>
              </a:ext>
            </a:extLst>
          </p:cNvPr>
          <p:cNvSpPr>
            <a:spLocks noGrp="1"/>
          </p:cNvSpPr>
          <p:nvPr>
            <p:ph type="title"/>
          </p:nvPr>
        </p:nvSpPr>
        <p:spPr>
          <a:xfrm>
            <a:off x="838200" y="365126"/>
            <a:ext cx="10515600" cy="531520"/>
          </a:xfrm>
        </p:spPr>
        <p:txBody>
          <a:bodyPr>
            <a:normAutofit fontScale="90000"/>
          </a:bodyPr>
          <a:lstStyle/>
          <a:p>
            <a:r>
              <a:rPr lang="en-IN" dirty="0">
                <a:solidFill>
                  <a:srgbClr val="000099"/>
                </a:solidFill>
              </a:rPr>
              <a:t>Sensitivity</a:t>
            </a:r>
          </a:p>
        </p:txBody>
      </p:sp>
      <p:sp>
        <p:nvSpPr>
          <p:cNvPr id="3" name="Content Placeholder 2">
            <a:extLst>
              <a:ext uri="{FF2B5EF4-FFF2-40B4-BE49-F238E27FC236}">
                <a16:creationId xmlns:a16="http://schemas.microsoft.com/office/drawing/2014/main" id="{6E29422C-73AF-4DFE-9334-1E9AF211F3E2}"/>
              </a:ext>
            </a:extLst>
          </p:cNvPr>
          <p:cNvSpPr>
            <a:spLocks noGrp="1"/>
          </p:cNvSpPr>
          <p:nvPr>
            <p:ph idx="1"/>
          </p:nvPr>
        </p:nvSpPr>
        <p:spPr>
          <a:xfrm>
            <a:off x="838200" y="1133166"/>
            <a:ext cx="11102266" cy="5480698"/>
          </a:xfrm>
        </p:spPr>
        <p:txBody>
          <a:bodyPr>
            <a:normAutofit/>
          </a:bodyPr>
          <a:lstStyle/>
          <a:p>
            <a:pPr algn="just"/>
            <a:r>
              <a:rPr lang="en-US" sz="2000" dirty="0">
                <a:latin typeface="Times New Roman" panose="02020603050405020304" pitchFamily="18" charset="0"/>
                <a:cs typeface="Times New Roman" panose="02020603050405020304" pitchFamily="18" charset="0"/>
              </a:rPr>
              <a:t>Under </a:t>
            </a:r>
            <a:r>
              <a:rPr lang="en-US" sz="2000" dirty="0">
                <a:solidFill>
                  <a:srgbClr val="FF0000"/>
                </a:solidFill>
                <a:latin typeface="Times New Roman" panose="02020603050405020304" pitchFamily="18" charset="0"/>
                <a:cs typeface="Times New Roman" panose="02020603050405020304" pitchFamily="18" charset="0"/>
              </a:rPr>
              <a:t>ideal unloaded condition </a:t>
            </a:r>
            <a:r>
              <a:rPr lang="en-US" sz="2000" dirty="0">
                <a:latin typeface="Times New Roman" panose="02020603050405020304" pitchFamily="18" charset="0"/>
                <a:cs typeface="Times New Roman" panose="02020603050405020304" pitchFamily="18" charset="0"/>
              </a:rPr>
              <a:t>of the potentiometer is the output voltage </a:t>
            </a:r>
            <a:r>
              <a:rPr lang="en-US" sz="2000" dirty="0">
                <a:solidFill>
                  <a:srgbClr val="FF0000"/>
                </a:solidFill>
                <a:latin typeface="Times New Roman" panose="02020603050405020304" pitchFamily="18" charset="0"/>
                <a:cs typeface="Times New Roman" panose="02020603050405020304" pitchFamily="18" charset="0"/>
              </a:rPr>
              <a:t>per unit travel of the jockey. </a:t>
            </a:r>
          </a:p>
          <a:p>
            <a:pPr algn="just"/>
            <a:r>
              <a:rPr lang="en-US" sz="2000" dirty="0">
                <a:latin typeface="Times New Roman" panose="02020603050405020304" pitchFamily="18" charset="0"/>
                <a:cs typeface="Times New Roman" panose="02020603050405020304" pitchFamily="18" charset="0"/>
              </a:rPr>
              <a:t>Irregularities occur</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the </a:t>
            </a:r>
            <a:r>
              <a:rPr lang="en-US" sz="2000" dirty="0">
                <a:solidFill>
                  <a:srgbClr val="FF0000"/>
                </a:solidFill>
                <a:latin typeface="Times New Roman" panose="02020603050405020304" pitchFamily="18" charset="0"/>
                <a:cs typeface="Times New Roman" panose="02020603050405020304" pitchFamily="18" charset="0"/>
              </a:rPr>
              <a:t>potentiometer ends </a:t>
            </a:r>
            <a:r>
              <a:rPr lang="en-US" sz="2000" dirty="0">
                <a:latin typeface="Times New Roman" panose="02020603050405020304" pitchFamily="18" charset="0"/>
                <a:cs typeface="Times New Roman" panose="02020603050405020304" pitchFamily="18" charset="0"/>
              </a:rPr>
              <a:t>and</a:t>
            </a:r>
          </a:p>
          <a:p>
            <a:pPr marL="0" indent="0" algn="just">
              <a:buNone/>
            </a:pPr>
            <a:r>
              <a:rPr lang="en-US" sz="2000" dirty="0">
                <a:latin typeface="Times New Roman" panose="02020603050405020304" pitchFamily="18" charset="0"/>
                <a:cs typeface="Times New Roman" panose="02020603050405020304" pitchFamily="18" charset="0"/>
              </a:rPr>
              <a:t> (ii) due to </a:t>
            </a:r>
            <a:r>
              <a:rPr lang="en-US" sz="2000" dirty="0">
                <a:solidFill>
                  <a:srgbClr val="FF0000"/>
                </a:solidFill>
                <a:latin typeface="Times New Roman" panose="02020603050405020304" pitchFamily="18" charset="0"/>
                <a:cs typeface="Times New Roman" panose="02020603050405020304" pitchFamily="18" charset="0"/>
              </a:rPr>
              <a:t>power dissipation </a:t>
            </a:r>
            <a:r>
              <a:rPr lang="en-US" sz="2000" dirty="0">
                <a:latin typeface="Times New Roman" panose="02020603050405020304" pitchFamily="18" charset="0"/>
                <a:cs typeface="Times New Roman" panose="02020603050405020304" pitchFamily="18" charset="0"/>
              </a:rPr>
              <a:t>and corresponding rise in resistance of the potentiometer. </a:t>
            </a:r>
          </a:p>
          <a:p>
            <a:pPr marL="0" indent="0" algn="just">
              <a:buNone/>
            </a:pPr>
            <a:r>
              <a:rPr lang="en-US" sz="2000" dirty="0">
                <a:latin typeface="Times New Roman" panose="02020603050405020304" pitchFamily="18" charset="0"/>
                <a:cs typeface="Times New Roman" panose="02020603050405020304" pitchFamily="18" charset="0"/>
              </a:rPr>
              <a:t>Adequate corrections are to be made for these. </a:t>
            </a:r>
          </a:p>
          <a:p>
            <a:pPr algn="just"/>
            <a:r>
              <a:rPr lang="en-US" sz="2000" dirty="0">
                <a:latin typeface="Times New Roman" panose="02020603050405020304" pitchFamily="18" charset="0"/>
                <a:cs typeface="Times New Roman" panose="02020603050405020304" pitchFamily="18" charset="0"/>
              </a:rPr>
              <a:t>A </a:t>
            </a:r>
            <a:r>
              <a:rPr lang="en-US" sz="2000" dirty="0">
                <a:solidFill>
                  <a:srgbClr val="FF0000"/>
                </a:solidFill>
                <a:latin typeface="Times New Roman" panose="02020603050405020304" pitchFamily="18" charset="0"/>
                <a:cs typeface="Times New Roman" panose="02020603050405020304" pitchFamily="18" charset="0"/>
              </a:rPr>
              <a:t>proper choice of the wire material with safety limit extended </a:t>
            </a:r>
            <a:r>
              <a:rPr lang="en-US" sz="2000" dirty="0">
                <a:latin typeface="Times New Roman" panose="02020603050405020304" pitchFamily="18" charset="0"/>
                <a:cs typeface="Times New Roman" panose="02020603050405020304" pitchFamily="18" charset="0"/>
              </a:rPr>
              <a:t>in current carrying capacity </a:t>
            </a:r>
            <a:r>
              <a:rPr lang="en-US" sz="2000" dirty="0">
                <a:solidFill>
                  <a:srgbClr val="FF0000"/>
                </a:solidFill>
                <a:latin typeface="Times New Roman" panose="02020603050405020304" pitchFamily="18" charset="0"/>
                <a:cs typeface="Times New Roman" panose="02020603050405020304" pitchFamily="18" charset="0"/>
              </a:rPr>
              <a:t>can minimize these errors </a:t>
            </a:r>
            <a:r>
              <a:rPr lang="en-US" sz="2000" dirty="0">
                <a:latin typeface="Times New Roman" panose="02020603050405020304" pitchFamily="18" charset="0"/>
                <a:cs typeface="Times New Roman" panose="02020603050405020304" pitchFamily="18" charset="0"/>
              </a:rPr>
              <a:t>to a certain extent. </a:t>
            </a:r>
          </a:p>
          <a:p>
            <a:r>
              <a:rPr lang="en-US" sz="2000" dirty="0">
                <a:latin typeface="Times New Roman" panose="02020603050405020304" pitchFamily="18" charset="0"/>
                <a:cs typeface="Times New Roman" panose="02020603050405020304" pitchFamily="18" charset="0"/>
              </a:rPr>
              <a:t>The performance of the </a:t>
            </a:r>
            <a:r>
              <a:rPr lang="en-US" sz="2000" dirty="0">
                <a:solidFill>
                  <a:srgbClr val="FF0000"/>
                </a:solidFill>
                <a:latin typeface="Times New Roman" panose="02020603050405020304" pitchFamily="18" charset="0"/>
                <a:cs typeface="Times New Roman" panose="02020603050405020304" pitchFamily="18" charset="0"/>
              </a:rPr>
              <a:t>potentiometer changes in the loaded condition</a:t>
            </a:r>
            <a:r>
              <a:rPr lang="en-US" sz="2000" dirty="0">
                <a:latin typeface="Times New Roman" panose="02020603050405020304" pitchFamily="18" charset="0"/>
                <a:cs typeface="Times New Roman" panose="02020603050405020304" pitchFamily="18" charset="0"/>
              </a:rPr>
              <a:t>. Specifically, linearity is badly affected. </a:t>
            </a:r>
          </a:p>
          <a:p>
            <a:r>
              <a:rPr lang="en-US" sz="2000" dirty="0">
                <a:latin typeface="Times New Roman" panose="02020603050405020304" pitchFamily="18" charset="0"/>
                <a:cs typeface="Times New Roman" panose="02020603050405020304" pitchFamily="18" charset="0"/>
              </a:rPr>
              <a:t>Considering the circuit of Fig. 2.4, if</a:t>
            </a:r>
            <a:r>
              <a:rPr lang="en-US" sz="2000" dirty="0">
                <a:solidFill>
                  <a:srgbClr val="FF0000"/>
                </a:solidFill>
                <a:latin typeface="Times New Roman" panose="02020603050405020304" pitchFamily="18" charset="0"/>
                <a:cs typeface="Times New Roman" panose="02020603050405020304" pitchFamily="18" charset="0"/>
              </a:rPr>
              <a:t> RL </a:t>
            </a:r>
            <a:r>
              <a:rPr lang="en-US" sz="2000" dirty="0">
                <a:latin typeface="Times New Roman" panose="02020603050405020304" pitchFamily="18" charset="0"/>
                <a:cs typeface="Times New Roman" panose="02020603050405020304" pitchFamily="18" charset="0"/>
              </a:rPr>
              <a:t>is the load resistance, </a:t>
            </a:r>
            <a:r>
              <a:rPr lang="en-US" sz="2000" dirty="0">
                <a:solidFill>
                  <a:srgbClr val="FF0000"/>
                </a:solidFill>
                <a:latin typeface="Times New Roman" panose="02020603050405020304" pitchFamily="18" charset="0"/>
                <a:cs typeface="Times New Roman" panose="02020603050405020304" pitchFamily="18" charset="0"/>
              </a:rPr>
              <a:t>Vi and Vo </a:t>
            </a:r>
            <a:r>
              <a:rPr lang="en-US" sz="2000" dirty="0">
                <a:latin typeface="Times New Roman" panose="02020603050405020304" pitchFamily="18" charset="0"/>
                <a:cs typeface="Times New Roman" panose="02020603050405020304" pitchFamily="18" charset="0"/>
              </a:rPr>
              <a:t>are input and output voltages respectively, </a:t>
            </a:r>
            <a:r>
              <a:rPr lang="en-US" sz="2000" dirty="0">
                <a:solidFill>
                  <a:srgbClr val="FF0000"/>
                </a:solidFill>
                <a:latin typeface="Times New Roman" panose="02020603050405020304" pitchFamily="18" charset="0"/>
                <a:cs typeface="Times New Roman" panose="02020603050405020304" pitchFamily="18" charset="0"/>
              </a:rPr>
              <a:t>R is the instantaneous tapped resistance</a:t>
            </a:r>
            <a:r>
              <a:rPr lang="en-US" sz="2000" dirty="0">
                <a:latin typeface="Times New Roman" panose="02020603050405020304" pitchFamily="18" charset="0"/>
                <a:cs typeface="Times New Roman" panose="02020603050405020304" pitchFamily="18" charset="0"/>
              </a:rPr>
              <a:t> across which Vo is obtained, </a:t>
            </a:r>
          </a:p>
          <a:p>
            <a:r>
              <a:rPr lang="en-US" sz="2000" dirty="0">
                <a:latin typeface="Times New Roman" panose="02020603050405020304" pitchFamily="18" charset="0"/>
                <a:cs typeface="Times New Roman" panose="02020603050405020304" pitchFamily="18" charset="0"/>
              </a:rPr>
              <a:t>If the jockey begins movement from the bottom end, so that minimum Ri = 0 and maximum Ri = R.</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E8BED06-CC2A-4DF3-A508-4F7853E5C660}"/>
              </a:ext>
            </a:extLst>
          </p:cNvPr>
          <p:cNvPicPr>
            <a:picLocks noChangeAspect="1"/>
          </p:cNvPicPr>
          <p:nvPr/>
        </p:nvPicPr>
        <p:blipFill>
          <a:blip r:embed="rId2"/>
          <a:stretch>
            <a:fillRect/>
          </a:stretch>
        </p:blipFill>
        <p:spPr>
          <a:xfrm>
            <a:off x="5341583" y="5575639"/>
            <a:ext cx="2095500" cy="1038225"/>
          </a:xfrm>
          <a:prstGeom prst="rect">
            <a:avLst/>
          </a:prstGeom>
        </p:spPr>
      </p:pic>
    </p:spTree>
    <p:extLst>
      <p:ext uri="{BB962C8B-B14F-4D97-AF65-F5344CB8AC3E}">
        <p14:creationId xmlns:p14="http://schemas.microsoft.com/office/powerpoint/2010/main" val="597073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2DFA64-DB3D-48C2-89A9-E474B1D790CB}"/>
              </a:ext>
            </a:extLst>
          </p:cNvPr>
          <p:cNvPicPr>
            <a:picLocks noChangeAspect="1"/>
          </p:cNvPicPr>
          <p:nvPr/>
        </p:nvPicPr>
        <p:blipFill>
          <a:blip r:embed="rId2"/>
          <a:stretch>
            <a:fillRect/>
          </a:stretch>
        </p:blipFill>
        <p:spPr>
          <a:xfrm>
            <a:off x="1685925" y="-85725"/>
            <a:ext cx="7810500" cy="4424130"/>
          </a:xfrm>
          <a:prstGeom prst="rect">
            <a:avLst/>
          </a:prstGeom>
        </p:spPr>
      </p:pic>
      <p:pic>
        <p:nvPicPr>
          <p:cNvPr id="5" name="Picture 4">
            <a:extLst>
              <a:ext uri="{FF2B5EF4-FFF2-40B4-BE49-F238E27FC236}">
                <a16:creationId xmlns:a16="http://schemas.microsoft.com/office/drawing/2014/main" id="{FC1B45F6-50F2-4186-847B-BE80ED7A8C07}"/>
              </a:ext>
            </a:extLst>
          </p:cNvPr>
          <p:cNvPicPr>
            <a:picLocks noChangeAspect="1"/>
          </p:cNvPicPr>
          <p:nvPr/>
        </p:nvPicPr>
        <p:blipFill>
          <a:blip r:embed="rId3"/>
          <a:stretch>
            <a:fillRect/>
          </a:stretch>
        </p:blipFill>
        <p:spPr>
          <a:xfrm>
            <a:off x="2047875" y="4627817"/>
            <a:ext cx="8516718" cy="1630107"/>
          </a:xfrm>
          <a:prstGeom prst="rect">
            <a:avLst/>
          </a:prstGeom>
        </p:spPr>
      </p:pic>
    </p:spTree>
    <p:extLst>
      <p:ext uri="{BB962C8B-B14F-4D97-AF65-F5344CB8AC3E}">
        <p14:creationId xmlns:p14="http://schemas.microsoft.com/office/powerpoint/2010/main" val="1819225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08356-FC80-4C69-9661-62894B977DB4}"/>
              </a:ext>
            </a:extLst>
          </p:cNvPr>
          <p:cNvPicPr>
            <a:picLocks noChangeAspect="1"/>
          </p:cNvPicPr>
          <p:nvPr/>
        </p:nvPicPr>
        <p:blipFill>
          <a:blip r:embed="rId2"/>
          <a:stretch>
            <a:fillRect/>
          </a:stretch>
        </p:blipFill>
        <p:spPr>
          <a:xfrm>
            <a:off x="1824037" y="2875401"/>
            <a:ext cx="7881938" cy="3982599"/>
          </a:xfrm>
          <a:prstGeom prst="rect">
            <a:avLst/>
          </a:prstGeom>
        </p:spPr>
      </p:pic>
      <p:pic>
        <p:nvPicPr>
          <p:cNvPr id="7" name="Picture 6">
            <a:extLst>
              <a:ext uri="{FF2B5EF4-FFF2-40B4-BE49-F238E27FC236}">
                <a16:creationId xmlns:a16="http://schemas.microsoft.com/office/drawing/2014/main" id="{427DE56F-E4FB-49CE-B1BB-8B5322D4610B}"/>
              </a:ext>
            </a:extLst>
          </p:cNvPr>
          <p:cNvPicPr>
            <a:picLocks noChangeAspect="1"/>
          </p:cNvPicPr>
          <p:nvPr/>
        </p:nvPicPr>
        <p:blipFill>
          <a:blip r:embed="rId3"/>
          <a:stretch>
            <a:fillRect/>
          </a:stretch>
        </p:blipFill>
        <p:spPr>
          <a:xfrm>
            <a:off x="1362074" y="214312"/>
            <a:ext cx="8343901" cy="2745643"/>
          </a:xfrm>
          <a:prstGeom prst="rect">
            <a:avLst/>
          </a:prstGeom>
        </p:spPr>
      </p:pic>
    </p:spTree>
    <p:extLst>
      <p:ext uri="{BB962C8B-B14F-4D97-AF65-F5344CB8AC3E}">
        <p14:creationId xmlns:p14="http://schemas.microsoft.com/office/powerpoint/2010/main" val="2780796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E184-F5DC-48BA-850D-BD1F9EEAB465}"/>
              </a:ext>
            </a:extLst>
          </p:cNvPr>
          <p:cNvSpPr>
            <a:spLocks noGrp="1"/>
          </p:cNvSpPr>
          <p:nvPr>
            <p:ph type="title"/>
          </p:nvPr>
        </p:nvSpPr>
        <p:spPr>
          <a:xfrm>
            <a:off x="838200" y="1"/>
            <a:ext cx="10515600" cy="681036"/>
          </a:xfrm>
        </p:spPr>
        <p:txBody>
          <a:bodyPr>
            <a:normAutofit fontScale="90000"/>
          </a:bodyPr>
          <a:lstStyle/>
          <a:p>
            <a:pPr algn="ctr"/>
            <a:r>
              <a:rPr lang="en-IN" dirty="0">
                <a:solidFill>
                  <a:srgbClr val="000099"/>
                </a:solidFill>
              </a:rPr>
              <a:t>STRAIN GAUGE </a:t>
            </a:r>
          </a:p>
        </p:txBody>
      </p:sp>
      <p:sp>
        <p:nvSpPr>
          <p:cNvPr id="3" name="Content Placeholder 2">
            <a:extLst>
              <a:ext uri="{FF2B5EF4-FFF2-40B4-BE49-F238E27FC236}">
                <a16:creationId xmlns:a16="http://schemas.microsoft.com/office/drawing/2014/main" id="{B98046B7-A14D-4BC1-8A2C-866BE7B436F5}"/>
              </a:ext>
            </a:extLst>
          </p:cNvPr>
          <p:cNvSpPr>
            <a:spLocks noGrp="1"/>
          </p:cNvSpPr>
          <p:nvPr>
            <p:ph idx="1"/>
          </p:nvPr>
        </p:nvSpPr>
        <p:spPr>
          <a:xfrm>
            <a:off x="100013" y="825621"/>
            <a:ext cx="11730037" cy="5818067"/>
          </a:xfrm>
        </p:spPr>
        <p:txBody>
          <a:bodyPr>
            <a:normAutofit/>
          </a:bodyPr>
          <a:lstStyle/>
          <a:p>
            <a:r>
              <a:rPr lang="en-US" sz="2000" dirty="0">
                <a:latin typeface="Times New Roman" panose="02020603050405020304" pitchFamily="18" charset="0"/>
                <a:cs typeface="Times New Roman" panose="02020603050405020304" pitchFamily="18" charset="0"/>
              </a:rPr>
              <a:t>In early mid- nineteenth century, the </a:t>
            </a:r>
            <a:r>
              <a:rPr lang="en-US" sz="2000" dirty="0">
                <a:solidFill>
                  <a:srgbClr val="7030A0"/>
                </a:solidFill>
                <a:latin typeface="Times New Roman" panose="02020603050405020304" pitchFamily="18" charset="0"/>
                <a:cs typeface="Times New Roman" panose="02020603050405020304" pitchFamily="18" charset="0"/>
              </a:rPr>
              <a:t>basic principle </a:t>
            </a:r>
            <a:r>
              <a:rPr lang="en-US" sz="2000" dirty="0">
                <a:latin typeface="Times New Roman" panose="02020603050405020304" pitchFamily="18" charset="0"/>
                <a:cs typeface="Times New Roman" panose="02020603050405020304" pitchFamily="18" charset="0"/>
              </a:rPr>
              <a:t>of strain gauge is </a:t>
            </a:r>
            <a:r>
              <a:rPr lang="en-US" sz="2000" dirty="0">
                <a:solidFill>
                  <a:srgbClr val="FF0000"/>
                </a:solidFill>
                <a:latin typeface="Times New Roman" panose="02020603050405020304" pitchFamily="18" charset="0"/>
                <a:cs typeface="Times New Roman" panose="02020603050405020304" pitchFamily="18" charset="0"/>
              </a:rPr>
              <a:t>change in resistance of a metallic wire </a:t>
            </a:r>
            <a:r>
              <a:rPr lang="en-US" sz="2000" dirty="0">
                <a:latin typeface="Times New Roman" panose="02020603050405020304" pitchFamily="18" charset="0"/>
                <a:cs typeface="Times New Roman" panose="02020603050405020304" pitchFamily="18" charset="0"/>
              </a:rPr>
              <a:t>in response to strain produced. But now the application is so vast, that it is </a:t>
            </a:r>
            <a:r>
              <a:rPr lang="en-US" sz="2000" dirty="0">
                <a:solidFill>
                  <a:srgbClr val="7030A0"/>
                </a:solidFill>
                <a:latin typeface="Times New Roman" panose="02020603050405020304" pitchFamily="18" charset="0"/>
                <a:cs typeface="Times New Roman" panose="02020603050405020304" pitchFamily="18" charset="0"/>
              </a:rPr>
              <a:t>difficult to prepare a gist of principle</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Strain gauges are of two types</a:t>
            </a:r>
          </a:p>
          <a:p>
            <a:pPr marL="0" indent="0">
              <a:buNone/>
            </a:pPr>
            <a:r>
              <a:rPr lang="en-US" sz="2000" dirty="0">
                <a:latin typeface="Times New Roman" panose="02020603050405020304" pitchFamily="18" charset="0"/>
                <a:cs typeface="Times New Roman" panose="02020603050405020304" pitchFamily="18" charset="0"/>
              </a:rPr>
              <a:t>1)Resistance type </a:t>
            </a:r>
          </a:p>
          <a:p>
            <a:pPr marL="0" indent="0">
              <a:buNone/>
            </a:pPr>
            <a:r>
              <a:rPr lang="en-US" sz="2000" dirty="0">
                <a:latin typeface="Times New Roman" panose="02020603050405020304" pitchFamily="18" charset="0"/>
                <a:cs typeface="Times New Roman" panose="02020603050405020304" pitchFamily="18" charset="0"/>
              </a:rPr>
              <a:t>2) Semiconductor type - more recent origin.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solidFill>
                  <a:srgbClr val="7030A0"/>
                </a:solidFill>
                <a:latin typeface="Times New Roman" panose="02020603050405020304" pitchFamily="18" charset="0"/>
                <a:cs typeface="Times New Roman" panose="02020603050405020304" pitchFamily="18" charset="0"/>
              </a:rPr>
              <a:t>RESISTANCE TYPE:</a:t>
            </a:r>
          </a:p>
          <a:p>
            <a:r>
              <a:rPr lang="en-US" sz="2000" dirty="0">
                <a:latin typeface="Times New Roman" panose="02020603050405020304" pitchFamily="18" charset="0"/>
                <a:cs typeface="Times New Roman" panose="02020603050405020304" pitchFamily="18" charset="0"/>
              </a:rPr>
              <a:t>Resistance strain gauges can be divided into two categories-</a:t>
            </a:r>
          </a:p>
          <a:p>
            <a:pPr marL="514350" indent="-514350">
              <a:buAutoNum type="alphaLcParenBoth"/>
            </a:pPr>
            <a:r>
              <a:rPr lang="en-US" sz="2000" dirty="0">
                <a:latin typeface="Times New Roman" panose="02020603050405020304" pitchFamily="18" charset="0"/>
                <a:cs typeface="Times New Roman" panose="02020603050405020304" pitchFamily="18" charset="0"/>
              </a:rPr>
              <a:t>Unbonded </a:t>
            </a:r>
          </a:p>
          <a:p>
            <a:pPr marL="514350" indent="-514350">
              <a:buAutoNum type="alphaLcParenBoth"/>
            </a:pPr>
            <a:r>
              <a:rPr lang="en-US" sz="2000" dirty="0">
                <a:latin typeface="Times New Roman" panose="02020603050405020304" pitchFamily="18" charset="0"/>
                <a:cs typeface="Times New Roman" panose="02020603050405020304" pitchFamily="18" charset="0"/>
              </a:rPr>
              <a:t>Bonded</a:t>
            </a:r>
          </a:p>
          <a:p>
            <a:pPr marL="0" indent="0">
              <a:buNone/>
            </a:pPr>
            <a:r>
              <a:rPr lang="en-US" sz="2000" dirty="0">
                <a:latin typeface="Times New Roman" panose="02020603050405020304" pitchFamily="18" charset="0"/>
                <a:cs typeface="Times New Roman" panose="02020603050405020304" pitchFamily="18" charset="0"/>
              </a:rPr>
              <a:t>The former, being of limited use has received less attention than the latter.</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0345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B104-9F27-4FAD-BBB7-7B92DFC8F930}"/>
              </a:ext>
            </a:extLst>
          </p:cNvPr>
          <p:cNvSpPr>
            <a:spLocks noGrp="1"/>
          </p:cNvSpPr>
          <p:nvPr>
            <p:ph type="title"/>
          </p:nvPr>
        </p:nvSpPr>
        <p:spPr>
          <a:xfrm>
            <a:off x="838200" y="71020"/>
            <a:ext cx="10515600" cy="587393"/>
          </a:xfrm>
        </p:spPr>
        <p:txBody>
          <a:bodyPr>
            <a:normAutofit/>
          </a:bodyPr>
          <a:lstStyle/>
          <a:p>
            <a:r>
              <a:rPr lang="en-IN" sz="2800" dirty="0">
                <a:solidFill>
                  <a:srgbClr val="000099"/>
                </a:solidFill>
                <a:latin typeface="Times New Roman" panose="02020603050405020304" pitchFamily="18" charset="0"/>
                <a:cs typeface="Times New Roman" panose="02020603050405020304" pitchFamily="18" charset="0"/>
              </a:rPr>
              <a:t>Unbonded strain gauge </a:t>
            </a:r>
          </a:p>
        </p:txBody>
      </p:sp>
      <p:sp>
        <p:nvSpPr>
          <p:cNvPr id="3" name="Content Placeholder 2">
            <a:extLst>
              <a:ext uri="{FF2B5EF4-FFF2-40B4-BE49-F238E27FC236}">
                <a16:creationId xmlns:a16="http://schemas.microsoft.com/office/drawing/2014/main" id="{3C888915-4651-4DCE-940C-7BE34CC12C7E}"/>
              </a:ext>
            </a:extLst>
          </p:cNvPr>
          <p:cNvSpPr>
            <a:spLocks noGrp="1"/>
          </p:cNvSpPr>
          <p:nvPr>
            <p:ph idx="1"/>
          </p:nvPr>
        </p:nvSpPr>
        <p:spPr>
          <a:xfrm>
            <a:off x="838200" y="960253"/>
            <a:ext cx="10515600" cy="6416703"/>
          </a:xfrm>
        </p:spPr>
        <p:txBody>
          <a:bodyPr>
            <a:normAutofit/>
          </a:bodyPr>
          <a:lstStyle/>
          <a:p>
            <a:pPr algn="just">
              <a:buFont typeface="Wingdings" panose="05000000000000000000" pitchFamily="2" charset="2"/>
              <a:buChar char="Ø"/>
            </a:pPr>
            <a:r>
              <a:rPr lang="en-US" sz="2000" dirty="0">
                <a:solidFill>
                  <a:srgbClr val="FF0000"/>
                </a:solidFill>
                <a:latin typeface="Times New Roman" panose="02020603050405020304" pitchFamily="18" charset="0"/>
                <a:cs typeface="Times New Roman" panose="02020603050405020304" pitchFamily="18" charset="0"/>
              </a:rPr>
              <a:t>Unbonded strain gauge </a:t>
            </a:r>
            <a:r>
              <a:rPr lang="en-US" sz="2000" dirty="0">
                <a:latin typeface="Times New Roman" panose="02020603050405020304" pitchFamily="18" charset="0"/>
                <a:cs typeface="Times New Roman" panose="02020603050405020304" pitchFamily="18" charset="0"/>
              </a:rPr>
              <a:t>consists of a piece of wire stretched in multiple folds between a pair or more of insulated pins fixed to </a:t>
            </a:r>
            <a:r>
              <a:rPr lang="en-US" sz="2000" dirty="0">
                <a:solidFill>
                  <a:srgbClr val="7030A0"/>
                </a:solidFill>
                <a:latin typeface="Times New Roman" panose="02020603050405020304" pitchFamily="18" charset="0"/>
                <a:cs typeface="Times New Roman" panose="02020603050405020304" pitchFamily="18" charset="0"/>
              </a:rPr>
              <a:t>movable- members of a 'body</a:t>
            </a:r>
            <a:r>
              <a:rPr lang="en-US" sz="2000" dirty="0">
                <a:latin typeface="Times New Roman" panose="02020603050405020304" pitchFamily="18" charset="0"/>
                <a:cs typeface="Times New Roman" panose="02020603050405020304" pitchFamily="18" charset="0"/>
              </a:rPr>
              <a:t>' or </a:t>
            </a:r>
            <a:r>
              <a:rPr lang="en-US" sz="2000" dirty="0">
                <a:solidFill>
                  <a:srgbClr val="7030A0"/>
                </a:solidFill>
                <a:latin typeface="Times New Roman" panose="02020603050405020304" pitchFamily="18" charset="0"/>
                <a:cs typeface="Times New Roman" panose="02020603050405020304" pitchFamily="18" charset="0"/>
              </a:rPr>
              <a:t>even a single flexible member whose strain is to be measured.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occurs a relative motion between the </a:t>
            </a:r>
            <a:r>
              <a:rPr lang="en-US" sz="2000" dirty="0">
                <a:solidFill>
                  <a:srgbClr val="FF0000"/>
                </a:solidFill>
                <a:latin typeface="Times New Roman" panose="02020603050405020304" pitchFamily="18" charset="0"/>
                <a:cs typeface="Times New Roman" panose="02020603050405020304" pitchFamily="18" charset="0"/>
              </a:rPr>
              <a:t>two members on strain and the wire gets strained as well with a corresponding change in its resistance value. </a:t>
            </a:r>
            <a:r>
              <a:rPr lang="en-US" sz="2000" dirty="0">
                <a:latin typeface="Times New Roman" panose="02020603050405020304" pitchFamily="18" charset="0"/>
                <a:cs typeface="Times New Roman" panose="02020603050405020304" pitchFamily="18" charset="0"/>
              </a:rPr>
              <a:t>The scheme of such a system is shown in Fig. 2.5.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0F693F1-7BE1-416D-9087-F1950277664B}"/>
              </a:ext>
            </a:extLst>
          </p:cNvPr>
          <p:cNvPicPr>
            <a:picLocks noChangeAspect="1"/>
          </p:cNvPicPr>
          <p:nvPr/>
        </p:nvPicPr>
        <p:blipFill>
          <a:blip r:embed="rId2"/>
          <a:stretch>
            <a:fillRect/>
          </a:stretch>
        </p:blipFill>
        <p:spPr>
          <a:xfrm>
            <a:off x="3776662" y="2872385"/>
            <a:ext cx="4638675" cy="3400425"/>
          </a:xfrm>
          <a:prstGeom prst="rect">
            <a:avLst/>
          </a:prstGeom>
        </p:spPr>
      </p:pic>
    </p:spTree>
    <p:extLst>
      <p:ext uri="{BB962C8B-B14F-4D97-AF65-F5344CB8AC3E}">
        <p14:creationId xmlns:p14="http://schemas.microsoft.com/office/powerpoint/2010/main" val="1429069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A359-16D5-4DBB-AE95-E5DE76E06542}"/>
              </a:ext>
            </a:extLst>
          </p:cNvPr>
          <p:cNvSpPr>
            <a:spLocks noGrp="1"/>
          </p:cNvSpPr>
          <p:nvPr>
            <p:ph type="title"/>
          </p:nvPr>
        </p:nvSpPr>
        <p:spPr/>
        <p:txBody>
          <a:bodyPr>
            <a:normAutofit/>
          </a:bodyPr>
          <a:lstStyle/>
          <a:p>
            <a:pPr algn="ctr"/>
            <a:r>
              <a:rPr lang="en-IN" sz="4000" dirty="0">
                <a:solidFill>
                  <a:srgbClr val="000099"/>
                </a:solidFill>
                <a:latin typeface="Times New Roman" panose="02020603050405020304" pitchFamily="18" charset="0"/>
                <a:cs typeface="Times New Roman" panose="02020603050405020304" pitchFamily="18" charset="0"/>
              </a:rPr>
              <a:t>PRINCIPLES </a:t>
            </a:r>
          </a:p>
        </p:txBody>
      </p:sp>
      <p:sp>
        <p:nvSpPr>
          <p:cNvPr id="3" name="Content Placeholder 2">
            <a:extLst>
              <a:ext uri="{FF2B5EF4-FFF2-40B4-BE49-F238E27FC236}">
                <a16:creationId xmlns:a16="http://schemas.microsoft.com/office/drawing/2014/main" id="{0700B1B6-11EB-47F8-8A62-8C83B05A0639}"/>
              </a:ext>
            </a:extLst>
          </p:cNvPr>
          <p:cNvSpPr>
            <a:spLocks noGrp="1"/>
          </p:cNvSpPr>
          <p:nvPr>
            <p:ph idx="1"/>
          </p:nvPr>
        </p:nvSpPr>
        <p:spPr>
          <a:xfrm>
            <a:off x="838199" y="1461247"/>
            <a:ext cx="11138647" cy="5109882"/>
          </a:xfrm>
        </p:spPr>
        <p:txBody>
          <a:bodyPr/>
          <a:lstStyle/>
          <a:p>
            <a:r>
              <a:rPr lang="en-US" dirty="0">
                <a:solidFill>
                  <a:srgbClr val="FF0000"/>
                </a:solidFill>
                <a:latin typeface="Times New Roman" panose="02020603050405020304" pitchFamily="18" charset="0"/>
                <a:cs typeface="Times New Roman" panose="02020603050405020304" pitchFamily="18" charset="0"/>
              </a:rPr>
              <a:t>Sensor</a:t>
            </a:r>
            <a:r>
              <a:rPr lang="en-US" dirty="0">
                <a:latin typeface="Times New Roman" panose="02020603050405020304" pitchFamily="18" charset="0"/>
                <a:cs typeface="Times New Roman" panose="02020603050405020304" pitchFamily="18" charset="0"/>
              </a:rPr>
              <a:t> As an element that </a:t>
            </a:r>
            <a:r>
              <a:rPr lang="en-US" dirty="0">
                <a:solidFill>
                  <a:srgbClr val="FF0000"/>
                </a:solidFill>
                <a:latin typeface="Times New Roman" panose="02020603050405020304" pitchFamily="18" charset="0"/>
                <a:cs typeface="Times New Roman" panose="02020603050405020304" pitchFamily="18" charset="0"/>
              </a:rPr>
              <a:t>senses a variation in input energy </a:t>
            </a:r>
            <a:r>
              <a:rPr lang="en-US" dirty="0">
                <a:latin typeface="Times New Roman" panose="02020603050405020304" pitchFamily="18" charset="0"/>
                <a:cs typeface="Times New Roman" panose="02020603050405020304" pitchFamily="18" charset="0"/>
              </a:rPr>
              <a:t>to produce a </a:t>
            </a:r>
            <a:r>
              <a:rPr lang="en-US" dirty="0">
                <a:solidFill>
                  <a:srgbClr val="FF0000"/>
                </a:solidFill>
                <a:latin typeface="Times New Roman" panose="02020603050405020304" pitchFamily="18" charset="0"/>
                <a:cs typeface="Times New Roman" panose="02020603050405020304" pitchFamily="18" charset="0"/>
              </a:rPr>
              <a:t>variation in another or same form of energy </a:t>
            </a:r>
            <a:r>
              <a:rPr lang="en-US" dirty="0">
                <a:latin typeface="Times New Roman" panose="02020603050405020304" pitchFamily="18" charset="0"/>
                <a:cs typeface="Times New Roman" panose="02020603050405020304" pitchFamily="18" charset="0"/>
              </a:rPr>
              <a:t>is called a sensor. </a:t>
            </a:r>
          </a:p>
          <a:p>
            <a:r>
              <a:rPr lang="en-US" dirty="0">
                <a:solidFill>
                  <a:srgbClr val="FF0000"/>
                </a:solidFill>
                <a:latin typeface="Times New Roman" panose="02020603050405020304" pitchFamily="18" charset="0"/>
                <a:cs typeface="Times New Roman" panose="02020603050405020304" pitchFamily="18" charset="0"/>
              </a:rPr>
              <a:t>Transducer</a:t>
            </a:r>
            <a:r>
              <a:rPr lang="en-US" dirty="0">
                <a:latin typeface="Times New Roman" panose="02020603050405020304" pitchFamily="18" charset="0"/>
                <a:cs typeface="Times New Roman" panose="02020603050405020304" pitchFamily="18" charset="0"/>
              </a:rPr>
              <a:t> uses transduction principle to convert a specified measurand into usable output. </a:t>
            </a:r>
          </a:p>
          <a:p>
            <a:r>
              <a:rPr lang="en-US" dirty="0">
                <a:latin typeface="Times New Roman" panose="02020603050405020304" pitchFamily="18" charset="0"/>
                <a:cs typeface="Times New Roman" panose="02020603050405020304" pitchFamily="18" charset="0"/>
              </a:rPr>
              <a:t>Thus, a properly cut piezoelectric crystal can be called a sensor whereas it becomes a transducer with appropriate electrodes and input/output mechanisms attached to it. 	</a:t>
            </a:r>
          </a:p>
          <a:p>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principles</a:t>
            </a:r>
            <a:r>
              <a:rPr lang="en-US" dirty="0">
                <a:latin typeface="Times New Roman" panose="02020603050405020304" pitchFamily="18" charset="0"/>
                <a:cs typeface="Times New Roman" panose="02020603050405020304" pitchFamily="18" charset="0"/>
              </a:rPr>
              <a:t> can be grouped according to the form of energy in which the signals are received and generated.</a:t>
            </a:r>
          </a:p>
          <a:p>
            <a:endParaRPr lang="en-IN" dirty="0"/>
          </a:p>
        </p:txBody>
      </p:sp>
    </p:spTree>
    <p:extLst>
      <p:ext uri="{BB962C8B-B14F-4D97-AF65-F5344CB8AC3E}">
        <p14:creationId xmlns:p14="http://schemas.microsoft.com/office/powerpoint/2010/main" val="28075254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1AA2-EB89-4F76-BF21-5593413E5CE1}"/>
              </a:ext>
            </a:extLst>
          </p:cNvPr>
          <p:cNvSpPr>
            <a:spLocks noGrp="1"/>
          </p:cNvSpPr>
          <p:nvPr>
            <p:ph type="title"/>
          </p:nvPr>
        </p:nvSpPr>
        <p:spPr>
          <a:xfrm>
            <a:off x="838200" y="124287"/>
            <a:ext cx="10515600" cy="632902"/>
          </a:xfrm>
        </p:spPr>
        <p:txBody>
          <a:bodyPr>
            <a:normAutofit/>
          </a:bodyPr>
          <a:lstStyle/>
          <a:p>
            <a:r>
              <a:rPr lang="en-IN" sz="2800" dirty="0">
                <a:solidFill>
                  <a:srgbClr val="000099"/>
                </a:solidFill>
                <a:latin typeface="Times New Roman" panose="02020603050405020304" pitchFamily="18" charset="0"/>
                <a:cs typeface="Times New Roman" panose="02020603050405020304" pitchFamily="18" charset="0"/>
              </a:rPr>
              <a:t>Bonded Type </a:t>
            </a:r>
          </a:p>
        </p:txBody>
      </p:sp>
      <p:sp>
        <p:nvSpPr>
          <p:cNvPr id="3" name="Content Placeholder 2">
            <a:extLst>
              <a:ext uri="{FF2B5EF4-FFF2-40B4-BE49-F238E27FC236}">
                <a16:creationId xmlns:a16="http://schemas.microsoft.com/office/drawing/2014/main" id="{C7C8A7B8-546C-4978-82F1-961DDDD45053}"/>
              </a:ext>
            </a:extLst>
          </p:cNvPr>
          <p:cNvSpPr>
            <a:spLocks noGrp="1"/>
          </p:cNvSpPr>
          <p:nvPr>
            <p:ph idx="1"/>
          </p:nvPr>
        </p:nvSpPr>
        <p:spPr>
          <a:xfrm>
            <a:off x="334851" y="961376"/>
            <a:ext cx="11454695" cy="6083479"/>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bonded type is more common and in its simplest form consists of wire/strip of resistance material arranged usually in the </a:t>
            </a:r>
            <a:r>
              <a:rPr lang="en-US" sz="2000" dirty="0">
                <a:solidFill>
                  <a:srgbClr val="FF0000"/>
                </a:solidFill>
                <a:latin typeface="Times New Roman" panose="02020603050405020304" pitchFamily="18" charset="0"/>
                <a:cs typeface="Times New Roman" panose="02020603050405020304" pitchFamily="18" charset="0"/>
              </a:rPr>
              <a:t>form of a grid for larger length and resistance value</a:t>
            </a:r>
            <a:r>
              <a:rPr 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grid is bonded to the test specimen with an </a:t>
            </a:r>
            <a:r>
              <a:rPr lang="en-US" sz="2000" dirty="0">
                <a:solidFill>
                  <a:srgbClr val="FF0000"/>
                </a:solidFill>
                <a:latin typeface="Times New Roman" panose="02020603050405020304" pitchFamily="18" charset="0"/>
                <a:cs typeface="Times New Roman" panose="02020603050405020304" pitchFamily="18" charset="0"/>
              </a:rPr>
              <a:t>insulation layer between the gauge material and the specimen </a:t>
            </a:r>
            <a:r>
              <a:rPr lang="en-US" sz="2000" dirty="0">
                <a:latin typeface="Times New Roman" panose="02020603050405020304" pitchFamily="18" charset="0"/>
                <a:cs typeface="Times New Roman" panose="02020603050405020304" pitchFamily="18" charset="0"/>
              </a:rPr>
              <a:t>as shown in Fig. 2.6.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the </a:t>
            </a:r>
            <a:r>
              <a:rPr lang="en-US" sz="2000" dirty="0">
                <a:solidFill>
                  <a:srgbClr val="FF0000"/>
                </a:solidFill>
                <a:latin typeface="Times New Roman" panose="02020603050405020304" pitchFamily="18" charset="0"/>
                <a:cs typeface="Times New Roman" panose="02020603050405020304" pitchFamily="18" charset="0"/>
              </a:rPr>
              <a:t>insulation and the bonding material thickness </a:t>
            </a:r>
            <a:r>
              <a:rPr lang="en-US" sz="2000" dirty="0">
                <a:latin typeface="Times New Roman" panose="02020603050405020304" pitchFamily="18" charset="0"/>
                <a:cs typeface="Times New Roman" panose="02020603050405020304" pitchFamily="18" charset="0"/>
              </a:rPr>
              <a:t>is </a:t>
            </a:r>
            <a:r>
              <a:rPr lang="en-US" sz="2000" dirty="0">
                <a:solidFill>
                  <a:srgbClr val="FF0000"/>
                </a:solidFill>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which also is the height of the wire above the specimen surface and </a:t>
            </a:r>
            <a:r>
              <a:rPr lang="en-US" sz="2000" dirty="0">
                <a:solidFill>
                  <a:srgbClr val="FF0000"/>
                </a:solidFill>
                <a:latin typeface="Times New Roman" panose="02020603050405020304" pitchFamily="18" charset="0"/>
                <a:cs typeface="Times New Roman" panose="02020603050405020304" pitchFamily="18" charset="0"/>
              </a:rPr>
              <a:t>H is the distance of the neutral axis of the specimen from its surface</a:t>
            </a:r>
            <a:r>
              <a:rPr lang="en-US" sz="2000" dirty="0">
                <a:latin typeface="Times New Roman" panose="02020603050405020304" pitchFamily="18" charset="0"/>
                <a:cs typeface="Times New Roman" panose="02020603050405020304" pitchFamily="18" charset="0"/>
              </a:rPr>
              <a:t>, then the actual strain    , in terms of measured strain        is given by </a:t>
            </a:r>
          </a:p>
          <a:p>
            <a:endParaRPr lang="en-IN" dirty="0"/>
          </a:p>
        </p:txBody>
      </p:sp>
      <p:pic>
        <p:nvPicPr>
          <p:cNvPr id="5" name="Picture 4">
            <a:extLst>
              <a:ext uri="{FF2B5EF4-FFF2-40B4-BE49-F238E27FC236}">
                <a16:creationId xmlns:a16="http://schemas.microsoft.com/office/drawing/2014/main" id="{8C7A11B8-4775-48A6-9003-EFC190D8EFB0}"/>
              </a:ext>
            </a:extLst>
          </p:cNvPr>
          <p:cNvPicPr>
            <a:picLocks noChangeAspect="1"/>
          </p:cNvPicPr>
          <p:nvPr/>
        </p:nvPicPr>
        <p:blipFill>
          <a:blip r:embed="rId2"/>
          <a:stretch>
            <a:fillRect/>
          </a:stretch>
        </p:blipFill>
        <p:spPr>
          <a:xfrm>
            <a:off x="1260629" y="3283258"/>
            <a:ext cx="5953732" cy="3640161"/>
          </a:xfrm>
          <a:prstGeom prst="rect">
            <a:avLst/>
          </a:prstGeom>
        </p:spPr>
      </p:pic>
      <p:pic>
        <p:nvPicPr>
          <p:cNvPr id="7" name="Picture 6">
            <a:extLst>
              <a:ext uri="{FF2B5EF4-FFF2-40B4-BE49-F238E27FC236}">
                <a16:creationId xmlns:a16="http://schemas.microsoft.com/office/drawing/2014/main" id="{0E0D1B00-9352-4FBF-83B5-C289E65229C2}"/>
              </a:ext>
            </a:extLst>
          </p:cNvPr>
          <p:cNvPicPr>
            <a:picLocks noChangeAspect="1"/>
          </p:cNvPicPr>
          <p:nvPr/>
        </p:nvPicPr>
        <p:blipFill>
          <a:blip r:embed="rId3"/>
          <a:stretch>
            <a:fillRect/>
          </a:stretch>
        </p:blipFill>
        <p:spPr>
          <a:xfrm>
            <a:off x="6791932" y="2920590"/>
            <a:ext cx="1857375" cy="762000"/>
          </a:xfrm>
          <a:prstGeom prst="rect">
            <a:avLst/>
          </a:prstGeom>
        </p:spPr>
      </p:pic>
      <p:pic>
        <p:nvPicPr>
          <p:cNvPr id="6" name="Picture 5">
            <a:extLst>
              <a:ext uri="{FF2B5EF4-FFF2-40B4-BE49-F238E27FC236}">
                <a16:creationId xmlns:a16="http://schemas.microsoft.com/office/drawing/2014/main" id="{B5704DF0-C77C-46D8-AD20-59119C88446B}"/>
              </a:ext>
            </a:extLst>
          </p:cNvPr>
          <p:cNvPicPr>
            <a:picLocks noChangeAspect="1"/>
          </p:cNvPicPr>
          <p:nvPr/>
        </p:nvPicPr>
        <p:blipFill>
          <a:blip r:embed="rId4"/>
          <a:stretch>
            <a:fillRect/>
          </a:stretch>
        </p:blipFill>
        <p:spPr>
          <a:xfrm>
            <a:off x="1260629" y="2920590"/>
            <a:ext cx="210105" cy="241232"/>
          </a:xfrm>
          <a:prstGeom prst="rect">
            <a:avLst/>
          </a:prstGeom>
        </p:spPr>
      </p:pic>
      <p:pic>
        <p:nvPicPr>
          <p:cNvPr id="9" name="Picture 8">
            <a:extLst>
              <a:ext uri="{FF2B5EF4-FFF2-40B4-BE49-F238E27FC236}">
                <a16:creationId xmlns:a16="http://schemas.microsoft.com/office/drawing/2014/main" id="{D0056533-1345-4DA5-BC69-DFD43D65CD9C}"/>
              </a:ext>
            </a:extLst>
          </p:cNvPr>
          <p:cNvPicPr>
            <a:picLocks noChangeAspect="1"/>
          </p:cNvPicPr>
          <p:nvPr/>
        </p:nvPicPr>
        <p:blipFill>
          <a:blip r:embed="rId5"/>
          <a:stretch>
            <a:fillRect/>
          </a:stretch>
        </p:blipFill>
        <p:spPr>
          <a:xfrm>
            <a:off x="4376602" y="2841181"/>
            <a:ext cx="438150" cy="400050"/>
          </a:xfrm>
          <a:prstGeom prst="rect">
            <a:avLst/>
          </a:prstGeom>
        </p:spPr>
      </p:pic>
    </p:spTree>
    <p:extLst>
      <p:ext uri="{BB962C8B-B14F-4D97-AF65-F5344CB8AC3E}">
        <p14:creationId xmlns:p14="http://schemas.microsoft.com/office/powerpoint/2010/main" val="224238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5296-8216-448C-BEF2-E9D3D0ADFF99}"/>
              </a:ext>
            </a:extLst>
          </p:cNvPr>
          <p:cNvSpPr>
            <a:spLocks noGrp="1"/>
          </p:cNvSpPr>
          <p:nvPr>
            <p:ph type="title"/>
          </p:nvPr>
        </p:nvSpPr>
        <p:spPr>
          <a:xfrm>
            <a:off x="838200" y="-203045"/>
            <a:ext cx="10515600" cy="930938"/>
          </a:xfrm>
        </p:spPr>
        <p:txBody>
          <a:bodyPr/>
          <a:lstStyle/>
          <a:p>
            <a:r>
              <a:rPr lang="en-US" dirty="0">
                <a:solidFill>
                  <a:srgbClr val="000099"/>
                </a:solidFill>
              </a:rPr>
              <a:t>Classification of resistance gauges </a:t>
            </a:r>
            <a:endParaRPr lang="en-IN" dirty="0">
              <a:solidFill>
                <a:srgbClr val="000099"/>
              </a:solidFill>
            </a:endParaRPr>
          </a:p>
        </p:txBody>
      </p:sp>
      <p:sp>
        <p:nvSpPr>
          <p:cNvPr id="3" name="Content Placeholder 2">
            <a:extLst>
              <a:ext uri="{FF2B5EF4-FFF2-40B4-BE49-F238E27FC236}">
                <a16:creationId xmlns:a16="http://schemas.microsoft.com/office/drawing/2014/main" id="{FDECB661-1178-4846-A795-97956664BF92}"/>
              </a:ext>
            </a:extLst>
          </p:cNvPr>
          <p:cNvSpPr>
            <a:spLocks noGrp="1"/>
          </p:cNvSpPr>
          <p:nvPr>
            <p:ph idx="1"/>
          </p:nvPr>
        </p:nvSpPr>
        <p:spPr>
          <a:xfrm>
            <a:off x="461639" y="452759"/>
            <a:ext cx="11656380" cy="6232126"/>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Depending </a:t>
            </a:r>
            <a:r>
              <a:rPr lang="en-US" sz="2000" dirty="0">
                <a:solidFill>
                  <a:srgbClr val="FF0000"/>
                </a:solidFill>
                <a:latin typeface="Times New Roman" panose="02020603050405020304" pitchFamily="18" charset="0"/>
                <a:cs typeface="Times New Roman" panose="02020603050405020304" pitchFamily="18" charset="0"/>
              </a:rPr>
              <a:t>upon the implementation</a:t>
            </a:r>
            <a:r>
              <a:rPr lang="en-US" sz="2000" dirty="0">
                <a:latin typeface="Times New Roman" panose="02020603050405020304" pitchFamily="18" charset="0"/>
                <a:cs typeface="Times New Roman" panose="02020603050405020304" pitchFamily="18" charset="0"/>
              </a:rPr>
              <a:t>, the resistance gauges can be classified as:</a:t>
            </a:r>
          </a:p>
          <a:p>
            <a:pPr marL="0" indent="0">
              <a:buNone/>
            </a:pPr>
            <a:r>
              <a:rPr lang="en-US" sz="2000" dirty="0">
                <a:latin typeface="Times New Roman" panose="02020603050405020304" pitchFamily="18" charset="0"/>
                <a:cs typeface="Times New Roman" panose="02020603050405020304" pitchFamily="18" charset="0"/>
              </a:rPr>
              <a:t>(a) Unbonded metal wire </a:t>
            </a:r>
          </a:p>
          <a:p>
            <a:pPr marL="0" indent="0">
              <a:buNone/>
            </a:pPr>
            <a:r>
              <a:rPr lang="en-US" sz="2000" dirty="0">
                <a:latin typeface="Times New Roman" panose="02020603050405020304" pitchFamily="18" charset="0"/>
                <a:cs typeface="Times New Roman" panose="02020603050405020304" pitchFamily="18" charset="0"/>
              </a:rPr>
              <a:t>(b) Bonded metal wire </a:t>
            </a:r>
          </a:p>
          <a:p>
            <a:pPr marL="0" indent="0">
              <a:buNone/>
            </a:pPr>
            <a:r>
              <a:rPr lang="en-US" sz="2000" dirty="0">
                <a:latin typeface="Times New Roman" panose="02020603050405020304" pitchFamily="18" charset="0"/>
                <a:cs typeface="Times New Roman" panose="02020603050405020304" pitchFamily="18" charset="0"/>
              </a:rPr>
              <a:t>(c) Bonded metal foil </a:t>
            </a:r>
          </a:p>
          <a:p>
            <a:pPr marL="0" indent="0">
              <a:buNone/>
            </a:pPr>
            <a:r>
              <a:rPr lang="en-US" sz="2000" dirty="0">
                <a:latin typeface="Times New Roman" panose="02020603050405020304" pitchFamily="18" charset="0"/>
                <a:cs typeface="Times New Roman" panose="02020603050405020304" pitchFamily="18" charset="0"/>
              </a:rPr>
              <a:t>(d) Thin metal film by vacuum deposition</a:t>
            </a:r>
          </a:p>
          <a:p>
            <a:pPr marL="0" indent="0">
              <a:buNone/>
            </a:pPr>
            <a:r>
              <a:rPr lang="en-US" sz="2000" dirty="0">
                <a:latin typeface="Times New Roman" panose="02020603050405020304" pitchFamily="18" charset="0"/>
                <a:cs typeface="Times New Roman" panose="02020603050405020304" pitchFamily="18" charset="0"/>
              </a:rPr>
              <a:t>(e) Thin metal film by sputter deposition</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Considering a circular cross-section metal resistance wire of </a:t>
            </a:r>
            <a:r>
              <a:rPr lang="en-US" sz="2000" dirty="0">
                <a:solidFill>
                  <a:srgbClr val="FF0000"/>
                </a:solidFill>
                <a:latin typeface="Times New Roman" panose="02020603050405020304" pitchFamily="18" charset="0"/>
                <a:cs typeface="Times New Roman" panose="02020603050405020304" pitchFamily="18" charset="0"/>
              </a:rPr>
              <a:t>length l and cross-sectional area A with resistivity  </a:t>
            </a: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ƥ</a:t>
            </a:r>
            <a:r>
              <a:rPr lang="en-I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of the material, the unstrained resistance of the wire </a:t>
            </a:r>
            <a:r>
              <a:rPr lang="en-US" sz="2000" dirty="0">
                <a:latin typeface="Times New Roman" panose="02020603050405020304" pitchFamily="18" charset="0"/>
                <a:cs typeface="Times New Roman" panose="02020603050405020304" pitchFamily="18" charset="0"/>
              </a:rPr>
              <a:t>is given by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the wire is uniformly stressed along its length (Fig. 2.7) and if the stress is given by     then </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94E8DDD-4ECA-4C13-9F16-A7F9E4FBA56C}"/>
              </a:ext>
            </a:extLst>
          </p:cNvPr>
          <p:cNvPicPr>
            <a:picLocks noChangeAspect="1"/>
          </p:cNvPicPr>
          <p:nvPr/>
        </p:nvPicPr>
        <p:blipFill>
          <a:blip r:embed="rId2"/>
          <a:stretch>
            <a:fillRect/>
          </a:stretch>
        </p:blipFill>
        <p:spPr>
          <a:xfrm>
            <a:off x="7624687" y="3998141"/>
            <a:ext cx="1933575" cy="752475"/>
          </a:xfrm>
          <a:prstGeom prst="rect">
            <a:avLst/>
          </a:prstGeom>
        </p:spPr>
      </p:pic>
      <p:pic>
        <p:nvPicPr>
          <p:cNvPr id="5" name="Picture 4">
            <a:extLst>
              <a:ext uri="{FF2B5EF4-FFF2-40B4-BE49-F238E27FC236}">
                <a16:creationId xmlns:a16="http://schemas.microsoft.com/office/drawing/2014/main" id="{C7144C61-2DC1-4FAF-B41C-4A0252AB96F6}"/>
              </a:ext>
            </a:extLst>
          </p:cNvPr>
          <p:cNvPicPr>
            <a:picLocks noChangeAspect="1"/>
          </p:cNvPicPr>
          <p:nvPr/>
        </p:nvPicPr>
        <p:blipFill>
          <a:blip r:embed="rId3"/>
          <a:stretch>
            <a:fillRect/>
          </a:stretch>
        </p:blipFill>
        <p:spPr>
          <a:xfrm>
            <a:off x="9558262" y="3642269"/>
            <a:ext cx="241485" cy="355872"/>
          </a:xfrm>
          <a:prstGeom prst="rect">
            <a:avLst/>
          </a:prstGeom>
        </p:spPr>
      </p:pic>
      <p:pic>
        <p:nvPicPr>
          <p:cNvPr id="6" name="Picture 5">
            <a:extLst>
              <a:ext uri="{FF2B5EF4-FFF2-40B4-BE49-F238E27FC236}">
                <a16:creationId xmlns:a16="http://schemas.microsoft.com/office/drawing/2014/main" id="{545802D0-38F3-483C-A7F4-9B3074C21804}"/>
              </a:ext>
            </a:extLst>
          </p:cNvPr>
          <p:cNvPicPr>
            <a:picLocks noChangeAspect="1"/>
          </p:cNvPicPr>
          <p:nvPr/>
        </p:nvPicPr>
        <p:blipFill>
          <a:blip r:embed="rId4"/>
          <a:stretch>
            <a:fillRect/>
          </a:stretch>
        </p:blipFill>
        <p:spPr>
          <a:xfrm>
            <a:off x="1779305" y="4092711"/>
            <a:ext cx="3230645" cy="2765289"/>
          </a:xfrm>
          <a:prstGeom prst="rect">
            <a:avLst/>
          </a:prstGeom>
        </p:spPr>
      </p:pic>
      <p:pic>
        <p:nvPicPr>
          <p:cNvPr id="7" name="Picture 6">
            <a:extLst>
              <a:ext uri="{FF2B5EF4-FFF2-40B4-BE49-F238E27FC236}">
                <a16:creationId xmlns:a16="http://schemas.microsoft.com/office/drawing/2014/main" id="{F266A0D9-88F5-499B-AECE-003EA8ECC502}"/>
              </a:ext>
            </a:extLst>
          </p:cNvPr>
          <p:cNvPicPr>
            <a:picLocks noChangeAspect="1"/>
          </p:cNvPicPr>
          <p:nvPr/>
        </p:nvPicPr>
        <p:blipFill>
          <a:blip r:embed="rId5"/>
          <a:stretch>
            <a:fillRect/>
          </a:stretch>
        </p:blipFill>
        <p:spPr>
          <a:xfrm>
            <a:off x="7420777" y="3123775"/>
            <a:ext cx="1280271" cy="445047"/>
          </a:xfrm>
          <a:prstGeom prst="rect">
            <a:avLst/>
          </a:prstGeom>
        </p:spPr>
      </p:pic>
    </p:spTree>
    <p:extLst>
      <p:ext uri="{BB962C8B-B14F-4D97-AF65-F5344CB8AC3E}">
        <p14:creationId xmlns:p14="http://schemas.microsoft.com/office/powerpoint/2010/main" val="128363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97F3AC-794D-462C-B039-EC209F9BF7D6}"/>
              </a:ext>
            </a:extLst>
          </p:cNvPr>
          <p:cNvPicPr>
            <a:picLocks noGrp="1" noChangeAspect="1"/>
          </p:cNvPicPr>
          <p:nvPr>
            <p:ph idx="1"/>
          </p:nvPr>
        </p:nvPicPr>
        <p:blipFill>
          <a:blip r:embed="rId2"/>
          <a:stretch>
            <a:fillRect/>
          </a:stretch>
        </p:blipFill>
        <p:spPr>
          <a:xfrm>
            <a:off x="1706151" y="343355"/>
            <a:ext cx="7980539" cy="4351338"/>
          </a:xfrm>
        </p:spPr>
      </p:pic>
      <p:pic>
        <p:nvPicPr>
          <p:cNvPr id="7" name="Picture 6">
            <a:extLst>
              <a:ext uri="{FF2B5EF4-FFF2-40B4-BE49-F238E27FC236}">
                <a16:creationId xmlns:a16="http://schemas.microsoft.com/office/drawing/2014/main" id="{86A2A1D7-DC03-412E-A4EE-307D135CAA5A}"/>
              </a:ext>
            </a:extLst>
          </p:cNvPr>
          <p:cNvPicPr>
            <a:picLocks noChangeAspect="1"/>
          </p:cNvPicPr>
          <p:nvPr/>
        </p:nvPicPr>
        <p:blipFill>
          <a:blip r:embed="rId3"/>
          <a:stretch>
            <a:fillRect/>
          </a:stretch>
        </p:blipFill>
        <p:spPr>
          <a:xfrm>
            <a:off x="2015366" y="4862758"/>
            <a:ext cx="7591425" cy="1114425"/>
          </a:xfrm>
          <a:prstGeom prst="rect">
            <a:avLst/>
          </a:prstGeom>
        </p:spPr>
      </p:pic>
    </p:spTree>
    <p:extLst>
      <p:ext uri="{BB962C8B-B14F-4D97-AF65-F5344CB8AC3E}">
        <p14:creationId xmlns:p14="http://schemas.microsoft.com/office/powerpoint/2010/main" val="3956010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3D756-AF7E-4658-A4FD-F53DF75EBF51}"/>
              </a:ext>
            </a:extLst>
          </p:cNvPr>
          <p:cNvSpPr>
            <a:spLocks noGrp="1"/>
          </p:cNvSpPr>
          <p:nvPr>
            <p:ph idx="1"/>
          </p:nvPr>
        </p:nvSpPr>
        <p:spPr>
          <a:xfrm>
            <a:off x="838200" y="389614"/>
            <a:ext cx="10515600" cy="5787349"/>
          </a:xfrm>
        </p:spPr>
        <p:txBody>
          <a:bodyPr>
            <a:normAutofit/>
          </a:bodyPr>
          <a:lstStyle/>
          <a:p>
            <a:r>
              <a:rPr lang="en-US" sz="2000" dirty="0">
                <a:latin typeface="Times New Roman" panose="02020603050405020304" pitchFamily="18" charset="0"/>
                <a:cs typeface="Times New Roman" panose="02020603050405020304" pitchFamily="18" charset="0"/>
              </a:rPr>
              <a:t>The last term on the right hand side of Eq. (2.12) is due to piezoresistance effect or Bridgeman effect and is often expressed as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DB9059D-D8A1-412B-8DEB-0F90284C6340}"/>
              </a:ext>
            </a:extLst>
          </p:cNvPr>
          <p:cNvPicPr>
            <a:picLocks noChangeAspect="1"/>
          </p:cNvPicPr>
          <p:nvPr/>
        </p:nvPicPr>
        <p:blipFill>
          <a:blip r:embed="rId2"/>
          <a:stretch>
            <a:fillRect/>
          </a:stretch>
        </p:blipFill>
        <p:spPr>
          <a:xfrm>
            <a:off x="4673048" y="681037"/>
            <a:ext cx="1238250" cy="619125"/>
          </a:xfrm>
          <a:prstGeom prst="rect">
            <a:avLst/>
          </a:prstGeom>
        </p:spPr>
      </p:pic>
      <p:pic>
        <p:nvPicPr>
          <p:cNvPr id="4" name="Content Placeholder 3">
            <a:extLst>
              <a:ext uri="{FF2B5EF4-FFF2-40B4-BE49-F238E27FC236}">
                <a16:creationId xmlns:a16="http://schemas.microsoft.com/office/drawing/2014/main" id="{DBD024BF-33E3-42E2-8C64-F41F4232DEBF}"/>
              </a:ext>
            </a:extLst>
          </p:cNvPr>
          <p:cNvPicPr>
            <a:picLocks noChangeAspect="1"/>
          </p:cNvPicPr>
          <p:nvPr/>
        </p:nvPicPr>
        <p:blipFill>
          <a:blip r:embed="rId3"/>
          <a:stretch>
            <a:fillRect/>
          </a:stretch>
        </p:blipFill>
        <p:spPr>
          <a:xfrm>
            <a:off x="2627791" y="2241396"/>
            <a:ext cx="5934748" cy="4264720"/>
          </a:xfrm>
          <a:prstGeom prst="rect">
            <a:avLst/>
          </a:prstGeom>
        </p:spPr>
      </p:pic>
      <p:pic>
        <p:nvPicPr>
          <p:cNvPr id="6" name="Picture 5">
            <a:extLst>
              <a:ext uri="{FF2B5EF4-FFF2-40B4-BE49-F238E27FC236}">
                <a16:creationId xmlns:a16="http://schemas.microsoft.com/office/drawing/2014/main" id="{266D6205-7B1B-4D2E-BFDE-23BACCD1E3B0}"/>
              </a:ext>
            </a:extLst>
          </p:cNvPr>
          <p:cNvPicPr>
            <a:picLocks noChangeAspect="1"/>
          </p:cNvPicPr>
          <p:nvPr/>
        </p:nvPicPr>
        <p:blipFill>
          <a:blip r:embed="rId4"/>
          <a:stretch>
            <a:fillRect/>
          </a:stretch>
        </p:blipFill>
        <p:spPr>
          <a:xfrm>
            <a:off x="971550" y="1300162"/>
            <a:ext cx="10029825" cy="742951"/>
          </a:xfrm>
          <a:prstGeom prst="rect">
            <a:avLst/>
          </a:prstGeom>
        </p:spPr>
      </p:pic>
    </p:spTree>
    <p:extLst>
      <p:ext uri="{BB962C8B-B14F-4D97-AF65-F5344CB8AC3E}">
        <p14:creationId xmlns:p14="http://schemas.microsoft.com/office/powerpoint/2010/main" val="424295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A351D-B3E6-4CE3-8A19-71AB9CAC2C86}"/>
              </a:ext>
            </a:extLst>
          </p:cNvPr>
          <p:cNvSpPr>
            <a:spLocks noGrp="1"/>
          </p:cNvSpPr>
          <p:nvPr>
            <p:ph idx="1"/>
          </p:nvPr>
        </p:nvSpPr>
        <p:spPr>
          <a:xfrm>
            <a:off x="257451" y="400050"/>
            <a:ext cx="11718525" cy="5786438"/>
          </a:xfrm>
        </p:spPr>
        <p:txBody>
          <a:bodyPr>
            <a:normAutofit fontScale="55000" lnSpcReduction="20000"/>
          </a:bodyPr>
          <a:lstStyle/>
          <a:p>
            <a:pPr>
              <a:lnSpc>
                <a:spcPct val="16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Unbonded strain gauges are used in preloaded conditions not to allow the 'strings' to go slack. The wires are nickel alloys such as Cu-Ni, Cr-Ni, or Ni-Fe with gauge factor between 2 and 4 and diameters varying from 0.02-0.03 mm. </a:t>
            </a:r>
          </a:p>
          <a:p>
            <a:pPr>
              <a:lnSpc>
                <a:spcPct val="16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The bonded strain gauges are of a few types. When wire is used, the possibilities are</a:t>
            </a:r>
          </a:p>
          <a:p>
            <a:pPr marL="0" indent="0">
              <a:lnSpc>
                <a:spcPct val="160000"/>
              </a:lnSpc>
              <a:buNone/>
            </a:pP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 Flat grid type,</a:t>
            </a:r>
          </a:p>
          <a:p>
            <a:pPr marL="0" indent="0">
              <a:lnSpc>
                <a:spcPct val="160000"/>
              </a:lnSpc>
              <a:buNone/>
            </a:pPr>
            <a:r>
              <a:rPr lang="en-US" sz="3600" dirty="0">
                <a:latin typeface="Times New Roman" panose="02020603050405020304" pitchFamily="18" charset="0"/>
                <a:cs typeface="Times New Roman" panose="02020603050405020304" pitchFamily="18" charset="0"/>
              </a:rPr>
              <a:t> (ii) Wrap around type, and </a:t>
            </a:r>
          </a:p>
          <a:p>
            <a:pPr marL="0" indent="0">
              <a:lnSpc>
                <a:spcPct val="160000"/>
              </a:lnSpc>
              <a:buNone/>
            </a:pPr>
            <a:r>
              <a:rPr lang="en-US" sz="3600" dirty="0">
                <a:latin typeface="Times New Roman" panose="02020603050405020304" pitchFamily="18" charset="0"/>
                <a:cs typeface="Times New Roman" panose="02020603050405020304" pitchFamily="18" charset="0"/>
              </a:rPr>
              <a:t>(iii) Woven type, although the flat grid type is more popular out of all the three. </a:t>
            </a:r>
          </a:p>
          <a:p>
            <a:pPr>
              <a:lnSpc>
                <a:spcPct val="16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Etched foil type resistance strain gauge is one variety that, in recent years, has most extensively been used. </a:t>
            </a:r>
          </a:p>
          <a:p>
            <a:pPr marL="0" indent="0">
              <a:lnSpc>
                <a:spcPct val="160000"/>
              </a:lnSpc>
              <a:buNone/>
            </a:pPr>
            <a:r>
              <a:rPr lang="en-US" sz="3600" dirty="0">
                <a:latin typeface="Times New Roman" panose="02020603050405020304" pitchFamily="18" charset="0"/>
                <a:cs typeface="Times New Roman" panose="02020603050405020304" pitchFamily="18" charset="0"/>
              </a:rPr>
              <a:t>A gauge consists of the resistance element of proper design/shape, the gauge backing, cement, connection leads, and often protective coating or other protective means. </a:t>
            </a:r>
          </a:p>
          <a:p>
            <a:endParaRPr lang="en-US" sz="2200" dirty="0">
              <a:latin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4272351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2645-D7DE-4648-A191-AC0CFA425B4D}"/>
              </a:ext>
            </a:extLst>
          </p:cNvPr>
          <p:cNvSpPr>
            <a:spLocks noGrp="1"/>
          </p:cNvSpPr>
          <p:nvPr>
            <p:ph type="title"/>
          </p:nvPr>
        </p:nvSpPr>
        <p:spPr>
          <a:xfrm>
            <a:off x="838200" y="71021"/>
            <a:ext cx="10515600" cy="475079"/>
          </a:xfrm>
        </p:spPr>
        <p:txBody>
          <a:bodyPr>
            <a:normAutofit fontScale="90000"/>
          </a:bodyPr>
          <a:lstStyle/>
          <a:p>
            <a:r>
              <a:rPr lang="en-US" sz="2800" dirty="0">
                <a:solidFill>
                  <a:srgbClr val="000099"/>
                </a:solidFill>
                <a:latin typeface="Times New Roman" panose="02020603050405020304" pitchFamily="18" charset="0"/>
                <a:cs typeface="Times New Roman" panose="02020603050405020304" pitchFamily="18" charset="0"/>
              </a:rPr>
              <a:t>Flat Grid Bonded Strain Gauge </a:t>
            </a:r>
            <a:endParaRPr lang="en-IN" sz="2800" dirty="0">
              <a:solidFill>
                <a:srgbClr val="000099"/>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D060ED-C29F-499F-B674-2F62C9D85D39}"/>
              </a:ext>
            </a:extLst>
          </p:cNvPr>
          <p:cNvSpPr>
            <a:spLocks noGrp="1"/>
          </p:cNvSpPr>
          <p:nvPr>
            <p:ph idx="1"/>
          </p:nvPr>
        </p:nvSpPr>
        <p:spPr>
          <a:xfrm>
            <a:off x="363984" y="585927"/>
            <a:ext cx="11532094" cy="5557698"/>
          </a:xfrm>
        </p:spPr>
        <p:txBody>
          <a:bodyPr/>
          <a:lstStyle/>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construction of the flat grid bonded strain gauge is shown in Fig. 2.9.</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Such construction has </a:t>
            </a:r>
            <a:r>
              <a:rPr lang="en-US" sz="2000" dirty="0">
                <a:solidFill>
                  <a:srgbClr val="FF0000"/>
                </a:solidFill>
                <a:latin typeface="Times New Roman" panose="02020603050405020304" pitchFamily="18" charset="0"/>
                <a:cs typeface="Times New Roman" panose="02020603050405020304" pitchFamily="18" charset="0"/>
              </a:rPr>
              <a:t>the advantage of better strain transmission from the member to the wire grid</a:t>
            </a:r>
            <a:r>
              <a:rPr lang="en-US" sz="2000" dirty="0">
                <a:latin typeface="Times New Roman" panose="02020603050405020304" pitchFamily="18" charset="0"/>
                <a:cs typeface="Times New Roman" panose="02020603050405020304" pitchFamily="18" charset="0"/>
              </a:rPr>
              <a:t>, small </a:t>
            </a:r>
            <a:r>
              <a:rPr lang="en-US" sz="2000" dirty="0">
                <a:solidFill>
                  <a:srgbClr val="FF0000"/>
                </a:solidFill>
                <a:latin typeface="Times New Roman" panose="02020603050405020304" pitchFamily="18" charset="0"/>
                <a:cs typeface="Times New Roman" panose="02020603050405020304" pitchFamily="18" charset="0"/>
              </a:rPr>
              <a:t>hysteresis and creep, and is more accurate when the strain member is thin. </a:t>
            </a:r>
          </a:p>
          <a:p>
            <a:endParaRPr lang="en-IN" dirty="0"/>
          </a:p>
        </p:txBody>
      </p:sp>
      <p:pic>
        <p:nvPicPr>
          <p:cNvPr id="5" name="Picture 4">
            <a:extLst>
              <a:ext uri="{FF2B5EF4-FFF2-40B4-BE49-F238E27FC236}">
                <a16:creationId xmlns:a16="http://schemas.microsoft.com/office/drawing/2014/main" id="{CB7507AD-7C0A-458F-BEC1-DB384DDFEC82}"/>
              </a:ext>
            </a:extLst>
          </p:cNvPr>
          <p:cNvPicPr>
            <a:picLocks noChangeAspect="1"/>
          </p:cNvPicPr>
          <p:nvPr/>
        </p:nvPicPr>
        <p:blipFill>
          <a:blip r:embed="rId2"/>
          <a:stretch>
            <a:fillRect/>
          </a:stretch>
        </p:blipFill>
        <p:spPr>
          <a:xfrm>
            <a:off x="1936367" y="2554594"/>
            <a:ext cx="7450588" cy="3285663"/>
          </a:xfrm>
          <a:prstGeom prst="rect">
            <a:avLst/>
          </a:prstGeom>
        </p:spPr>
      </p:pic>
    </p:spTree>
    <p:extLst>
      <p:ext uri="{BB962C8B-B14F-4D97-AF65-F5344CB8AC3E}">
        <p14:creationId xmlns:p14="http://schemas.microsoft.com/office/powerpoint/2010/main" val="3328077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D4FBD-E2CE-4968-8B2F-FFEDD381B096}"/>
              </a:ext>
            </a:extLst>
          </p:cNvPr>
          <p:cNvSpPr>
            <a:spLocks noGrp="1"/>
          </p:cNvSpPr>
          <p:nvPr>
            <p:ph idx="1"/>
          </p:nvPr>
        </p:nvSpPr>
        <p:spPr>
          <a:xfrm>
            <a:off x="271462" y="271463"/>
            <a:ext cx="11630025" cy="6328120"/>
          </a:xfrm>
        </p:spPr>
        <p:txBody>
          <a:bodyPr>
            <a:normAutofit/>
          </a:bodyPr>
          <a:lstStyle/>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foil gauges are etched out from deposited films or sheets and have higher surface area to cross-section ratio than wire gauges, and hence, have better heat transfer property so that they can handle higher current. </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wire gauges, the wires are usually drawn and often annealed, while bonded foil gauges consist of sensing elements which are formed from sheets of thickness less than 5 x 10</a:t>
            </a:r>
            <a:r>
              <a:rPr lang="en-US" sz="2000" baseline="300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000" dirty="0">
                <a:latin typeface="Times New Roman" panose="02020603050405020304" pitchFamily="18" charset="0"/>
                <a:cs typeface="Times New Roman" panose="02020603050405020304" pitchFamily="18" charset="0"/>
              </a:rPr>
              <a:t>cm by photoetching processes so that any arbitrary shape can be given to these elements. </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the wire grid in the grid type structure has a finite width, the gauge has a sensitivity to transverse strain which may be as large as 2% of the longitudinal sensitivity. In foil grid structure, the end turns can be made wider or fat enough so that the transverse strain sensitivity is lesser. A typical grid structure foil gauge is shown in Fig. 2.10. </a:t>
            </a:r>
          </a:p>
          <a:p>
            <a:endParaRPr lang="en-IN" dirty="0"/>
          </a:p>
        </p:txBody>
      </p:sp>
      <p:pic>
        <p:nvPicPr>
          <p:cNvPr id="4" name="Content Placeholder 4">
            <a:extLst>
              <a:ext uri="{FF2B5EF4-FFF2-40B4-BE49-F238E27FC236}">
                <a16:creationId xmlns:a16="http://schemas.microsoft.com/office/drawing/2014/main" id="{345D0D6C-0836-4C81-89C5-DB56A1D99701}"/>
              </a:ext>
            </a:extLst>
          </p:cNvPr>
          <p:cNvPicPr>
            <a:picLocks noChangeAspect="1"/>
          </p:cNvPicPr>
          <p:nvPr/>
        </p:nvPicPr>
        <p:blipFill>
          <a:blip r:embed="rId2"/>
          <a:stretch>
            <a:fillRect/>
          </a:stretch>
        </p:blipFill>
        <p:spPr>
          <a:xfrm>
            <a:off x="2543174" y="4288857"/>
            <a:ext cx="4900614" cy="2458161"/>
          </a:xfrm>
          <a:prstGeom prst="rect">
            <a:avLst/>
          </a:prstGeom>
        </p:spPr>
      </p:pic>
    </p:spTree>
    <p:extLst>
      <p:ext uri="{BB962C8B-B14F-4D97-AF65-F5344CB8AC3E}">
        <p14:creationId xmlns:p14="http://schemas.microsoft.com/office/powerpoint/2010/main" val="1938611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CCEBBF-BDD3-4582-96BF-3740D7ECDB9B}"/>
              </a:ext>
            </a:extLst>
          </p:cNvPr>
          <p:cNvSpPr>
            <a:spLocks noGrp="1"/>
          </p:cNvSpPr>
          <p:nvPr>
            <p:ph idx="1"/>
          </p:nvPr>
        </p:nvSpPr>
        <p:spPr>
          <a:xfrm>
            <a:off x="417250" y="213064"/>
            <a:ext cx="11638626" cy="6054571"/>
          </a:xfrm>
        </p:spPr>
        <p:txBody>
          <a:bodyPr>
            <a:normAutofit/>
          </a:bodyPr>
          <a:lstStyle/>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Vacuum deposition and sputter deposition thin film gauges are produced where cement between the elastic element and the gauge is not necessary for bonding. </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former case, a suitable elastic metal element which can be adapted for strain generation such as a diaphragm for pressure measurement, is placed in a vacuum chamber with a suitable dielectric material of much lower vapour point than the metal.</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With application of requisite amount of heat, this dielectric material </a:t>
            </a:r>
            <a:r>
              <a:rPr lang="en-US" sz="2000" dirty="0" err="1">
                <a:latin typeface="Times New Roman" panose="02020603050405020304" pitchFamily="18" charset="0"/>
                <a:cs typeface="Times New Roman" panose="02020603050405020304" pitchFamily="18" charset="0"/>
              </a:rPr>
              <a:t>vapourizes</a:t>
            </a:r>
            <a:r>
              <a:rPr lang="en-US" sz="2000" dirty="0">
                <a:latin typeface="Times New Roman" panose="02020603050405020304" pitchFamily="18" charset="0"/>
                <a:cs typeface="Times New Roman" panose="02020603050405020304" pitchFamily="18" charset="0"/>
              </a:rPr>
              <a:t> and then condenses and finally forms a thin layer on the metallic member. </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template of a suitable shape is now placed over it and the evaporation-deposition process is repeated with the gauge material. Thus, the gauge is formed over the insulator substrate. </a:t>
            </a:r>
          </a:p>
          <a:p>
            <a:pPr marL="0" indent="0">
              <a:buNone/>
            </a:pP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86275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8924C9-B7DD-486A-85D7-B75192F136EF}"/>
              </a:ext>
            </a:extLst>
          </p:cNvPr>
          <p:cNvSpPr txBox="1"/>
          <p:nvPr/>
        </p:nvSpPr>
        <p:spPr>
          <a:xfrm>
            <a:off x="328613" y="1166843"/>
            <a:ext cx="11672887" cy="5115311"/>
          </a:xfrm>
          <a:prstGeom prst="rect">
            <a:avLst/>
          </a:prstGeom>
          <a:noFill/>
        </p:spPr>
        <p:txBody>
          <a:bodyPr wrap="square">
            <a:spAutoFit/>
          </a:bodyPr>
          <a:lstStyle/>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sputtering-deposition process, </a:t>
            </a:r>
          </a:p>
          <a:p>
            <a:pPr>
              <a:lnSpc>
                <a:spcPct val="150000"/>
              </a:lnSpc>
              <a:buFont typeface="Wingdings" panose="05000000000000000000" pitchFamily="2" charset="2"/>
              <a:buChar char="Ø"/>
            </a:pPr>
            <a:r>
              <a:rPr lang="en-US" sz="2000" dirty="0">
                <a:solidFill>
                  <a:srgbClr val="FF0000"/>
                </a:solidFill>
                <a:latin typeface="Times New Roman" panose="02020603050405020304" pitchFamily="18" charset="0"/>
                <a:cs typeface="Times New Roman" panose="02020603050405020304" pitchFamily="18" charset="0"/>
              </a:rPr>
              <a:t>The first step </a:t>
            </a:r>
            <a:r>
              <a:rPr lang="en-US" sz="2000" dirty="0">
                <a:latin typeface="Times New Roman" panose="02020603050405020304" pitchFamily="18" charset="0"/>
                <a:cs typeface="Times New Roman" panose="02020603050405020304" pitchFamily="18" charset="0"/>
              </a:rPr>
              <a:t>is nearly the same to form an insulating layer on the strain member. </a:t>
            </a:r>
          </a:p>
          <a:p>
            <a:pPr>
              <a:lnSpc>
                <a:spcPct val="150000"/>
              </a:lnSpc>
              <a:buFont typeface="Wingdings" panose="05000000000000000000" pitchFamily="2" charset="2"/>
              <a:buChar char="Ø"/>
            </a:pPr>
            <a:r>
              <a:rPr lang="en-US" sz="2000" dirty="0">
                <a:solidFill>
                  <a:srgbClr val="FF0000"/>
                </a:solidFill>
                <a:latin typeface="Times New Roman" panose="02020603050405020304" pitchFamily="18" charset="0"/>
                <a:cs typeface="Times New Roman" panose="02020603050405020304" pitchFamily="18" charset="0"/>
              </a:rPr>
              <a:t>In the second step</a:t>
            </a:r>
            <a:r>
              <a:rPr lang="en-US" sz="2000" dirty="0">
                <a:latin typeface="Times New Roman" panose="02020603050405020304" pitchFamily="18" charset="0"/>
                <a:cs typeface="Times New Roman" panose="02020603050405020304" pitchFamily="18" charset="0"/>
              </a:rPr>
              <a:t>, without using a template, the metallic gauge material is sputtered over the entire substrate and the gauge pattern is defined by using micro-imaging techniques and photosensitive masking materials from outside the chamber and finally sputter-etching is used to remove all unmasked layers inside the vacuum chamber. </a:t>
            </a:r>
          </a:p>
          <a:p>
            <a:pPr algn="just">
              <a:lnSpc>
                <a:spcPct val="150000"/>
              </a:lnSpc>
            </a:pPr>
            <a:r>
              <a:rPr lang="en-US" sz="2000" dirty="0">
                <a:latin typeface="Times New Roman" panose="02020603050405020304" pitchFamily="18" charset="0"/>
                <a:cs typeface="Times New Roman" panose="02020603050405020304" pitchFamily="18" charset="0"/>
              </a:rPr>
              <a:t>One important aspect of resistance gauges is its temperature coefficient of resistance. </a:t>
            </a:r>
          </a:p>
          <a:p>
            <a:pPr algn="just">
              <a:lnSpc>
                <a:spcPct val="150000"/>
              </a:lnSpc>
            </a:pPr>
            <a:r>
              <a:rPr lang="en-US" sz="2000" dirty="0">
                <a:latin typeface="Times New Roman" panose="02020603050405020304" pitchFamily="18" charset="0"/>
                <a:cs typeface="Times New Roman" panose="02020603050405020304" pitchFamily="18" charset="0"/>
              </a:rPr>
              <a:t>The temperature at which the strain is measured may be different from the temperature when the strain member is bonded. </a:t>
            </a:r>
          </a:p>
          <a:p>
            <a:pPr algn="just">
              <a:lnSpc>
                <a:spcPct val="150000"/>
              </a:lnSpc>
            </a:pPr>
            <a:r>
              <a:rPr lang="en-US" sz="2000" dirty="0">
                <a:latin typeface="Times New Roman" panose="02020603050405020304" pitchFamily="18" charset="0"/>
                <a:cs typeface="Times New Roman" panose="02020603050405020304" pitchFamily="18" charset="0"/>
              </a:rPr>
              <a:t>This gives rise to a differential expansion between the strain member and the gauge resulting in error in strain measurement.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69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7CBD49-2E69-4D69-905F-8603326A99FE}"/>
              </a:ext>
            </a:extLst>
          </p:cNvPr>
          <p:cNvPicPr>
            <a:picLocks noGrp="1" noChangeAspect="1"/>
          </p:cNvPicPr>
          <p:nvPr>
            <p:ph idx="1"/>
          </p:nvPr>
        </p:nvPicPr>
        <p:blipFill>
          <a:blip r:embed="rId2"/>
          <a:stretch>
            <a:fillRect/>
          </a:stretch>
        </p:blipFill>
        <p:spPr>
          <a:xfrm>
            <a:off x="1182117" y="453462"/>
            <a:ext cx="10430602" cy="4988549"/>
          </a:xfrm>
        </p:spPr>
      </p:pic>
    </p:spTree>
    <p:extLst>
      <p:ext uri="{BB962C8B-B14F-4D97-AF65-F5344CB8AC3E}">
        <p14:creationId xmlns:p14="http://schemas.microsoft.com/office/powerpoint/2010/main" val="2839470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48D917-620E-4C8D-8FFE-B1EB721DAE27}"/>
              </a:ext>
            </a:extLst>
          </p:cNvPr>
          <p:cNvPicPr>
            <a:picLocks noChangeAspect="1"/>
          </p:cNvPicPr>
          <p:nvPr/>
        </p:nvPicPr>
        <p:blipFill>
          <a:blip r:embed="rId2"/>
          <a:stretch>
            <a:fillRect/>
          </a:stretch>
        </p:blipFill>
        <p:spPr>
          <a:xfrm>
            <a:off x="1360496" y="0"/>
            <a:ext cx="9471008" cy="6858000"/>
          </a:xfrm>
          <a:prstGeom prst="rect">
            <a:avLst/>
          </a:prstGeom>
        </p:spPr>
      </p:pic>
    </p:spTree>
    <p:extLst>
      <p:ext uri="{BB962C8B-B14F-4D97-AF65-F5344CB8AC3E}">
        <p14:creationId xmlns:p14="http://schemas.microsoft.com/office/powerpoint/2010/main" val="1760652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7C560-B269-459C-B22B-9B0885BDE192}"/>
              </a:ext>
            </a:extLst>
          </p:cNvPr>
          <p:cNvPicPr>
            <a:picLocks noChangeAspect="1"/>
          </p:cNvPicPr>
          <p:nvPr/>
        </p:nvPicPr>
        <p:blipFill>
          <a:blip r:embed="rId2"/>
          <a:stretch>
            <a:fillRect/>
          </a:stretch>
        </p:blipFill>
        <p:spPr>
          <a:xfrm>
            <a:off x="576261" y="823912"/>
            <a:ext cx="10051127" cy="2605088"/>
          </a:xfrm>
          <a:prstGeom prst="rect">
            <a:avLst/>
          </a:prstGeom>
        </p:spPr>
      </p:pic>
      <p:pic>
        <p:nvPicPr>
          <p:cNvPr id="5" name="Picture 4">
            <a:extLst>
              <a:ext uri="{FF2B5EF4-FFF2-40B4-BE49-F238E27FC236}">
                <a16:creationId xmlns:a16="http://schemas.microsoft.com/office/drawing/2014/main" id="{B291F5D2-3869-4687-B8C0-1C3E2898EA89}"/>
              </a:ext>
            </a:extLst>
          </p:cNvPr>
          <p:cNvPicPr>
            <a:picLocks noChangeAspect="1"/>
          </p:cNvPicPr>
          <p:nvPr/>
        </p:nvPicPr>
        <p:blipFill>
          <a:blip r:embed="rId3"/>
          <a:stretch>
            <a:fillRect/>
          </a:stretch>
        </p:blipFill>
        <p:spPr>
          <a:xfrm>
            <a:off x="2228849" y="3429000"/>
            <a:ext cx="8943976" cy="3239267"/>
          </a:xfrm>
          <a:prstGeom prst="rect">
            <a:avLst/>
          </a:prstGeom>
        </p:spPr>
      </p:pic>
    </p:spTree>
    <p:extLst>
      <p:ext uri="{BB962C8B-B14F-4D97-AF65-F5344CB8AC3E}">
        <p14:creationId xmlns:p14="http://schemas.microsoft.com/office/powerpoint/2010/main" val="2667344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8AE0E-E7DD-4726-B3F6-5EF73E885280}"/>
              </a:ext>
            </a:extLst>
          </p:cNvPr>
          <p:cNvPicPr>
            <a:picLocks noChangeAspect="1"/>
          </p:cNvPicPr>
          <p:nvPr/>
        </p:nvPicPr>
        <p:blipFill>
          <a:blip r:embed="rId2"/>
          <a:stretch>
            <a:fillRect/>
          </a:stretch>
        </p:blipFill>
        <p:spPr>
          <a:xfrm>
            <a:off x="595312" y="214311"/>
            <a:ext cx="11001375" cy="5409390"/>
          </a:xfrm>
          <a:prstGeom prst="rect">
            <a:avLst/>
          </a:prstGeom>
        </p:spPr>
      </p:pic>
    </p:spTree>
    <p:extLst>
      <p:ext uri="{BB962C8B-B14F-4D97-AF65-F5344CB8AC3E}">
        <p14:creationId xmlns:p14="http://schemas.microsoft.com/office/powerpoint/2010/main" val="19776694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B9241E-52E5-40AD-AD11-01EA15665348}"/>
              </a:ext>
            </a:extLst>
          </p:cNvPr>
          <p:cNvPicPr>
            <a:picLocks noChangeAspect="1"/>
          </p:cNvPicPr>
          <p:nvPr/>
        </p:nvPicPr>
        <p:blipFill>
          <a:blip r:embed="rId2"/>
          <a:stretch>
            <a:fillRect/>
          </a:stretch>
        </p:blipFill>
        <p:spPr>
          <a:xfrm>
            <a:off x="619124" y="433386"/>
            <a:ext cx="11195959" cy="5181601"/>
          </a:xfrm>
          <a:prstGeom prst="rect">
            <a:avLst/>
          </a:prstGeom>
        </p:spPr>
      </p:pic>
    </p:spTree>
    <p:extLst>
      <p:ext uri="{BB962C8B-B14F-4D97-AF65-F5344CB8AC3E}">
        <p14:creationId xmlns:p14="http://schemas.microsoft.com/office/powerpoint/2010/main" val="89448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860AC5-E0A2-4348-8610-FE6DBC81B887}"/>
              </a:ext>
            </a:extLst>
          </p:cNvPr>
          <p:cNvPicPr>
            <a:picLocks noChangeAspect="1"/>
          </p:cNvPicPr>
          <p:nvPr/>
        </p:nvPicPr>
        <p:blipFill>
          <a:blip r:embed="rId2"/>
          <a:stretch>
            <a:fillRect/>
          </a:stretch>
        </p:blipFill>
        <p:spPr>
          <a:xfrm>
            <a:off x="138112" y="1014413"/>
            <a:ext cx="11644313" cy="2286000"/>
          </a:xfrm>
          <a:prstGeom prst="rect">
            <a:avLst/>
          </a:prstGeom>
        </p:spPr>
      </p:pic>
    </p:spTree>
    <p:extLst>
      <p:ext uri="{BB962C8B-B14F-4D97-AF65-F5344CB8AC3E}">
        <p14:creationId xmlns:p14="http://schemas.microsoft.com/office/powerpoint/2010/main" val="1052050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5C5B48-61F2-40F9-A3F0-8002ADC10F38}"/>
              </a:ext>
            </a:extLst>
          </p:cNvPr>
          <p:cNvPicPr>
            <a:picLocks noChangeAspect="1"/>
          </p:cNvPicPr>
          <p:nvPr/>
        </p:nvPicPr>
        <p:blipFill>
          <a:blip r:embed="rId2"/>
          <a:stretch>
            <a:fillRect/>
          </a:stretch>
        </p:blipFill>
        <p:spPr>
          <a:xfrm>
            <a:off x="1859756" y="166687"/>
            <a:ext cx="8472488" cy="6029177"/>
          </a:xfrm>
          <a:prstGeom prst="rect">
            <a:avLst/>
          </a:prstGeom>
        </p:spPr>
      </p:pic>
    </p:spTree>
    <p:extLst>
      <p:ext uri="{BB962C8B-B14F-4D97-AF65-F5344CB8AC3E}">
        <p14:creationId xmlns:p14="http://schemas.microsoft.com/office/powerpoint/2010/main" val="3362403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7732-9313-4228-9FE6-E8C3E4D58B46}"/>
              </a:ext>
            </a:extLst>
          </p:cNvPr>
          <p:cNvSpPr>
            <a:spLocks noGrp="1"/>
          </p:cNvSpPr>
          <p:nvPr>
            <p:ph type="title"/>
          </p:nvPr>
        </p:nvSpPr>
        <p:spPr>
          <a:xfrm>
            <a:off x="838200" y="97654"/>
            <a:ext cx="10515600" cy="583383"/>
          </a:xfrm>
        </p:spPr>
        <p:txBody>
          <a:bodyPr>
            <a:normAutofit/>
          </a:bodyPr>
          <a:lstStyle/>
          <a:p>
            <a:r>
              <a:rPr lang="en-IN" sz="2800" dirty="0">
                <a:solidFill>
                  <a:srgbClr val="000099"/>
                </a:solidFill>
                <a:latin typeface="Times New Roman" panose="02020603050405020304" pitchFamily="18" charset="0"/>
                <a:cs typeface="Times New Roman" panose="02020603050405020304" pitchFamily="18" charset="0"/>
              </a:rPr>
              <a:t>SEMICONDUCTOR STRAIN GAUGES </a:t>
            </a:r>
          </a:p>
        </p:txBody>
      </p:sp>
      <p:sp>
        <p:nvSpPr>
          <p:cNvPr id="3" name="Content Placeholder 2">
            <a:extLst>
              <a:ext uri="{FF2B5EF4-FFF2-40B4-BE49-F238E27FC236}">
                <a16:creationId xmlns:a16="http://schemas.microsoft.com/office/drawing/2014/main" id="{3AE84C4A-D35B-4947-8A40-553AC77899EB}"/>
              </a:ext>
            </a:extLst>
          </p:cNvPr>
          <p:cNvSpPr>
            <a:spLocks noGrp="1"/>
          </p:cNvSpPr>
          <p:nvPr>
            <p:ph idx="1"/>
          </p:nvPr>
        </p:nvSpPr>
        <p:spPr>
          <a:xfrm>
            <a:off x="356586" y="573557"/>
            <a:ext cx="11478827" cy="5315829"/>
          </a:xfrm>
        </p:spPr>
        <p:txBody>
          <a:bodyPr>
            <a:normAutofit/>
          </a:bodyPr>
          <a:lstStyle/>
          <a:p>
            <a:pPr algn="just">
              <a:buFont typeface="Wingdings" panose="05000000000000000000" pitchFamily="2" charset="2"/>
              <a:buChar char="Ø"/>
            </a:pPr>
            <a:r>
              <a:rPr lang="en-US" sz="2000"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First lot of </a:t>
            </a:r>
            <a:r>
              <a:rPr lang="en-US" sz="2000"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semiconductor strain gauges were produced early in mid-thirties from single crystal </a:t>
            </a:r>
            <a:r>
              <a:rPr lang="en-US" sz="2000" spc="-5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silicon </a:t>
            </a:r>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or germanium</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by </a:t>
            </a:r>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cutting thin strips</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buFont typeface="Wingdings" panose="05000000000000000000" pitchFamily="2" charset="2"/>
              <a:buChar char="Ø"/>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It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still being </a:t>
            </a:r>
            <a:r>
              <a:rPr lang="en-US" sz="20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done on the </a:t>
            </a:r>
            <a:r>
              <a:rPr lang="en-US" sz="20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improvement of their performance and manufacturing ease </a:t>
            </a:r>
            <a:r>
              <a:rPr lang="en-US" sz="20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because it has been known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that although the </a:t>
            </a:r>
            <a:r>
              <a:rPr lang="en-US" sz="2000"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semiconductor gauges have higher gauge factors, they are much inferior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the </a:t>
            </a:r>
            <a:r>
              <a:rPr lang="en-US" sz="2000" spc="-1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resistance types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so far as linearity and temperature stability are concerned.</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discovery of </a:t>
            </a:r>
            <a:r>
              <a:rPr lang="en-US" sz="2000" dirty="0">
                <a:solidFill>
                  <a:srgbClr val="FF0000"/>
                </a:solidFill>
                <a:latin typeface="Times New Roman" panose="02020603050405020304" pitchFamily="18" charset="0"/>
                <a:cs typeface="Times New Roman" panose="02020603050405020304" pitchFamily="18" charset="0"/>
              </a:rPr>
              <a:t>semiconductor strain gauges </a:t>
            </a:r>
            <a:r>
              <a:rPr lang="en-US" sz="2000" dirty="0">
                <a:latin typeface="Times New Roman" panose="02020603050405020304" pitchFamily="18" charset="0"/>
                <a:cs typeface="Times New Roman" panose="02020603050405020304" pitchFamily="18" charset="0"/>
              </a:rPr>
              <a:t>has cleared the path of </a:t>
            </a:r>
            <a:r>
              <a:rPr lang="en-US" sz="2000" dirty="0">
                <a:solidFill>
                  <a:srgbClr val="FF0000"/>
                </a:solidFill>
                <a:latin typeface="Times New Roman" panose="02020603050405020304" pitchFamily="18" charset="0"/>
                <a:cs typeface="Times New Roman" panose="02020603050405020304" pitchFamily="18" charset="0"/>
              </a:rPr>
              <a:t>smart sensors</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including production of strain sensitive cantilevers and diaphragms by doping selected small areas of monolithic silicon slice</a:t>
            </a:r>
            <a:r>
              <a:rPr lang="en-US" sz="2000" dirty="0">
                <a:latin typeface="Times New Roman" panose="02020603050405020304" pitchFamily="18" charset="0"/>
                <a:cs typeface="Times New Roman" panose="02020603050405020304" pitchFamily="18" charset="0"/>
              </a:rPr>
              <a:t>. Semiconductor strain gauges can be divided into two classes:</a:t>
            </a:r>
          </a:p>
          <a:p>
            <a:pPr marL="0" indent="0">
              <a:buNone/>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Bonded semiconductor  </a:t>
            </a:r>
          </a:p>
          <a:p>
            <a:pPr marL="0" indent="0">
              <a:buNone/>
            </a:pPr>
            <a:r>
              <a:rPr lang="en-US" sz="2000" dirty="0">
                <a:latin typeface="Times New Roman" panose="02020603050405020304" pitchFamily="18" charset="0"/>
                <a:cs typeface="Times New Roman" panose="02020603050405020304" pitchFamily="18" charset="0"/>
              </a:rPr>
              <a:t>(ii) Diffused semiconductor depending on their implementation.</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Strain sensitivity of semiconductor material depends, among other things, on the crystal material such as Si or Ge, doping levels (if any), type of doping materials, crystal cut-axis orientation, and so on. </a:t>
            </a:r>
            <a:endParaRPr lang="en-US" sz="800" b="1" spc="-35"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endParaRPr>
          </a:p>
          <a:p>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bandgaps of both intrinsic and extrinsic semiconductors are affected by temperature variations.</a:t>
            </a:r>
          </a:p>
          <a:p>
            <a:r>
              <a:rPr lang="en-US" sz="2000" spc="-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For intrinsic semiconductors, gauge factors are larger decreasing with increasing degrees of </a:t>
            </a:r>
            <a:r>
              <a:rPr lang="en-US" sz="2000" spc="-5">
                <a:solidFill>
                  <a:srgbClr val="000000"/>
                </a:solidFill>
                <a:latin typeface="Times New Roman" panose="02020603050405020304" pitchFamily="18" charset="0"/>
                <a:ea typeface="Calibri" panose="020F0502020204030204" pitchFamily="34" charset="0"/>
                <a:cs typeface="Times New Roman" panose="02020603050405020304" pitchFamily="18" charset="0"/>
              </a:rPr>
              <a:t>dopping</a:t>
            </a:r>
            <a:r>
              <a:rPr lang="en-US" sz="2000" spc="-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thermal coefficients of resistivity also decreases.</a:t>
            </a:r>
            <a:endPar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B070257-7BB5-466D-9FC5-7784815C9EDD}"/>
              </a:ext>
            </a:extLst>
          </p:cNvPr>
          <p:cNvPicPr>
            <a:picLocks noChangeAspect="1"/>
          </p:cNvPicPr>
          <p:nvPr/>
        </p:nvPicPr>
        <p:blipFill>
          <a:blip r:embed="rId2"/>
          <a:stretch>
            <a:fillRect/>
          </a:stretch>
        </p:blipFill>
        <p:spPr>
          <a:xfrm>
            <a:off x="1334922" y="5659516"/>
            <a:ext cx="8829698" cy="790111"/>
          </a:xfrm>
          <a:prstGeom prst="rect">
            <a:avLst/>
          </a:prstGeom>
        </p:spPr>
      </p:pic>
    </p:spTree>
    <p:extLst>
      <p:ext uri="{BB962C8B-B14F-4D97-AF65-F5344CB8AC3E}">
        <p14:creationId xmlns:p14="http://schemas.microsoft.com/office/powerpoint/2010/main" val="1468822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05218-28F0-4AA2-9D4D-B1C3959D1843}"/>
              </a:ext>
            </a:extLst>
          </p:cNvPr>
          <p:cNvSpPr txBox="1"/>
          <p:nvPr/>
        </p:nvSpPr>
        <p:spPr>
          <a:xfrm>
            <a:off x="248575" y="368998"/>
            <a:ext cx="11543133" cy="3477875"/>
          </a:xfrm>
          <a:prstGeom prst="rect">
            <a:avLst/>
          </a:prstGeom>
          <a:noFill/>
        </p:spPr>
        <p:txBody>
          <a:bodyPr wrap="square">
            <a:spAutoFit/>
          </a:bodyPr>
          <a:lstStyle/>
          <a:p>
            <a:endParaRPr lang="en-US" sz="2000" spc="-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strain sensitivity of a semiconductor gauge is high and the large value is due to the large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value of </a:t>
            </a:r>
            <a:r>
              <a:rPr lang="el-GR"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Ψ</a:t>
            </a:r>
            <a:r>
              <a:rPr lang="en-US" sz="2000" i="1"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,that is, specifically </a:t>
            </a:r>
            <a:r>
              <a:rPr lang="el-GR"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Ψ</a:t>
            </a:r>
            <a:r>
              <a:rPr lang="en-US"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value of Poisson's ratio for semiconductors is less than that of metals although it is more in Si than Ge. </a:t>
            </a:r>
            <a:endParaRPr lang="en-US" sz="20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r>
              <a:rPr lang="en-US" sz="20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are a number of piezoresistive coefficients in a semiconductor material, they are called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'fundamental’.</a:t>
            </a:r>
          </a:p>
          <a:p>
            <a:pPr marL="342900" indent="-342900">
              <a:buFont typeface="Wingdings" panose="05000000000000000000" pitchFamily="2" charset="2"/>
              <a:buChar char="Ø"/>
            </a:pPr>
            <a:endParaRPr lang="en-US" sz="2000"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longitudinal piezoresistive coefficients. in which the stress and current are in the same direction and the transverse piezoresistive coefficients, in which the stress and current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are perpendicular to each other, are computed from these fundamental coefficients and the direction cosines of the current with respect to the crystallographic axes.</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BF71BDD-8008-4282-BF86-771DB8537C41}"/>
              </a:ext>
            </a:extLst>
          </p:cNvPr>
          <p:cNvPicPr>
            <a:picLocks noChangeAspect="1"/>
          </p:cNvPicPr>
          <p:nvPr/>
        </p:nvPicPr>
        <p:blipFill>
          <a:blip r:embed="rId2"/>
          <a:stretch>
            <a:fillRect/>
          </a:stretch>
        </p:blipFill>
        <p:spPr>
          <a:xfrm>
            <a:off x="400292" y="1327033"/>
            <a:ext cx="1047886" cy="316030"/>
          </a:xfrm>
          <a:prstGeom prst="rect">
            <a:avLst/>
          </a:prstGeom>
        </p:spPr>
      </p:pic>
      <p:pic>
        <p:nvPicPr>
          <p:cNvPr id="11" name="Picture 10">
            <a:extLst>
              <a:ext uri="{FF2B5EF4-FFF2-40B4-BE49-F238E27FC236}">
                <a16:creationId xmlns:a16="http://schemas.microsoft.com/office/drawing/2014/main" id="{4CBF9F3D-75EF-4F15-9DE0-B82994303AC9}"/>
              </a:ext>
            </a:extLst>
          </p:cNvPr>
          <p:cNvPicPr>
            <a:picLocks noChangeAspect="1"/>
          </p:cNvPicPr>
          <p:nvPr/>
        </p:nvPicPr>
        <p:blipFill>
          <a:blip r:embed="rId3"/>
          <a:stretch>
            <a:fillRect/>
          </a:stretch>
        </p:blipFill>
        <p:spPr>
          <a:xfrm>
            <a:off x="2334235" y="3830279"/>
            <a:ext cx="7523529" cy="2295314"/>
          </a:xfrm>
          <a:prstGeom prst="rect">
            <a:avLst/>
          </a:prstGeom>
        </p:spPr>
      </p:pic>
    </p:spTree>
    <p:extLst>
      <p:ext uri="{BB962C8B-B14F-4D97-AF65-F5344CB8AC3E}">
        <p14:creationId xmlns:p14="http://schemas.microsoft.com/office/powerpoint/2010/main" val="38674842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BE4D2FFD-61AE-4C9B-AC91-64CFD1FA6EAA}"/>
              </a:ext>
            </a:extLst>
          </p:cNvPr>
          <p:cNvPicPr>
            <a:picLocks noGrp="1" noChangeAspect="1"/>
          </p:cNvPicPr>
          <p:nvPr>
            <p:ph idx="1"/>
          </p:nvPr>
        </p:nvPicPr>
        <p:blipFill>
          <a:blip r:embed="rId2"/>
          <a:stretch>
            <a:fillRect/>
          </a:stretch>
        </p:blipFill>
        <p:spPr>
          <a:xfrm>
            <a:off x="2276475" y="1915319"/>
            <a:ext cx="7639050" cy="4171950"/>
          </a:xfrm>
        </p:spPr>
      </p:pic>
      <p:sp>
        <p:nvSpPr>
          <p:cNvPr id="5" name="TextBox 4">
            <a:extLst>
              <a:ext uri="{FF2B5EF4-FFF2-40B4-BE49-F238E27FC236}">
                <a16:creationId xmlns:a16="http://schemas.microsoft.com/office/drawing/2014/main" id="{28413F52-97F4-4797-BC22-220AB7507BBE}"/>
              </a:ext>
            </a:extLst>
          </p:cNvPr>
          <p:cNvSpPr txBox="1"/>
          <p:nvPr/>
        </p:nvSpPr>
        <p:spPr>
          <a:xfrm>
            <a:off x="461639" y="153071"/>
            <a:ext cx="11381173" cy="1655390"/>
          </a:xfrm>
          <a:prstGeom prst="rect">
            <a:avLst/>
          </a:prstGeom>
          <a:noFill/>
        </p:spPr>
        <p:txBody>
          <a:bodyPr wrap="square">
            <a:spAutoFit/>
          </a:bodyPr>
          <a:lstStyle/>
          <a:p>
            <a:pPr marL="342900" indent="-342900" algn="just">
              <a:lnSpc>
                <a:spcPct val="110000"/>
              </a:lnSpc>
              <a:spcAft>
                <a:spcPts val="540"/>
              </a:spcAft>
              <a:buFont typeface="Wingdings" panose="05000000000000000000" pitchFamily="2" charset="2"/>
              <a:buChar char="Ø"/>
            </a:pP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Practical aspect of using </a:t>
            </a:r>
            <a:r>
              <a:rPr lang="en-US" sz="20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semiconductor strain gauge is governed by </a:t>
            </a:r>
            <a:r>
              <a:rPr lang="en-US" sz="3000" i="1" spc="-3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ᵡ</a:t>
            </a:r>
            <a:r>
              <a:rPr lang="en-US" sz="2800" i="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i="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gauge length,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encapsulation/backing, bonding, leads geometry, and means of temperature compensation. </a:t>
            </a:r>
          </a:p>
          <a:p>
            <a:pPr marL="342900" indent="-342900" algn="just">
              <a:lnSpc>
                <a:spcPct val="110000"/>
              </a:lnSpc>
              <a:spcAft>
                <a:spcPts val="540"/>
              </a:spcAft>
              <a:buFont typeface="Wingdings" panose="05000000000000000000" pitchFamily="2" charset="2"/>
              <a:buChar char="Ø"/>
            </a:pP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Size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shape of the gauge are equally important. Some possible and useful shapes are given in </a:t>
            </a:r>
            <a:r>
              <a:rPr lang="en-US" sz="20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Figs. 2.12(a), (b). (c). and (d). Sizes are determined by the specimen size as also resistance value </a:t>
            </a:r>
            <a:r>
              <a:rPr lang="en-US" sz="2000"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983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33AD6E23-7B7F-448C-8814-7002519CFA03}"/>
              </a:ext>
            </a:extLst>
          </p:cNvPr>
          <p:cNvSpPr>
            <a:spLocks noChangeArrowheads="1"/>
          </p:cNvSpPr>
          <p:nvPr/>
        </p:nvSpPr>
        <p:spPr bwMode="auto">
          <a:xfrm>
            <a:off x="0" y="-1"/>
            <a:ext cx="10052050" cy="512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1" name="Rectangle 8">
            <a:extLst>
              <a:ext uri="{FF2B5EF4-FFF2-40B4-BE49-F238E27FC236}">
                <a16:creationId xmlns:a16="http://schemas.microsoft.com/office/drawing/2014/main" id="{555CDE08-8152-4EAB-8FE8-CA409D8FEEBA}"/>
              </a:ext>
            </a:extLst>
          </p:cNvPr>
          <p:cNvSpPr>
            <a:spLocks noChangeArrowheads="1"/>
          </p:cNvSpPr>
          <p:nvPr/>
        </p:nvSpPr>
        <p:spPr bwMode="auto">
          <a:xfrm>
            <a:off x="343270" y="131250"/>
            <a:ext cx="11505460"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Semiconductor gauges with/without backing are bonded to the specimen with epoxy-based adhesives, or for better, diffused semiconductor gauges arc attached to the specimen by semiconductor diffusion process. </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gauge is diffused directly on to the surface of the specimen such as a diaphragm, using photolithographic masking technique and an impurity such as boron is diffused into it.</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No separate bonding is necessary here. In recent times, the specimen, that is the strained member such as a cantilever or a diaphragm itself is also made from Si and the whole unit is developed into a smart sensor. </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diaphragm of 2.5-25 mm diameter or cantilever of appropriate size is obtained in the main substrate of Si which is 50-750 mm in diameter.</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four arm bridge is developed on this diaphragm as also the circuit of measurement by diffusion process.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766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0515C-5C16-42C3-88B9-E4A757E926A4}"/>
              </a:ext>
            </a:extLst>
          </p:cNvPr>
          <p:cNvPicPr>
            <a:picLocks noChangeAspect="1"/>
          </p:cNvPicPr>
          <p:nvPr/>
        </p:nvPicPr>
        <p:blipFill>
          <a:blip r:embed="rId2"/>
          <a:stretch>
            <a:fillRect/>
          </a:stretch>
        </p:blipFill>
        <p:spPr>
          <a:xfrm>
            <a:off x="1991880" y="140303"/>
            <a:ext cx="6448425" cy="6577394"/>
          </a:xfrm>
          <a:prstGeom prst="rect">
            <a:avLst/>
          </a:prstGeom>
        </p:spPr>
      </p:pic>
    </p:spTree>
    <p:extLst>
      <p:ext uri="{BB962C8B-B14F-4D97-AF65-F5344CB8AC3E}">
        <p14:creationId xmlns:p14="http://schemas.microsoft.com/office/powerpoint/2010/main" val="2302485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F9CC-B6A1-445C-AFA0-5C97900EFD7C}"/>
              </a:ext>
            </a:extLst>
          </p:cNvPr>
          <p:cNvSpPr>
            <a:spLocks noGrp="1"/>
          </p:cNvSpPr>
          <p:nvPr>
            <p:ph type="title"/>
          </p:nvPr>
        </p:nvSpPr>
        <p:spPr>
          <a:xfrm>
            <a:off x="514905" y="248575"/>
            <a:ext cx="11469949" cy="1442113"/>
          </a:xfrm>
        </p:spPr>
        <p:txBody>
          <a:bodyPr>
            <a:normAutofit/>
          </a:bodyPr>
          <a:lstStyle/>
          <a:p>
            <a:r>
              <a:rPr lang="en-US" sz="3200" dirty="0">
                <a:solidFill>
                  <a:srgbClr val="000099"/>
                </a:solidFill>
                <a:latin typeface="Times New Roman" panose="02020603050405020304" pitchFamily="18" charset="0"/>
                <a:cs typeface="Times New Roman" panose="02020603050405020304" pitchFamily="18" charset="0"/>
              </a:rPr>
              <a:t>ENERGY TYPES AND CORRESPONDING MEASURANDS </a:t>
            </a:r>
            <a:endParaRPr lang="en-IN" sz="3200" dirty="0">
              <a:solidFill>
                <a:srgbClr val="000099"/>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956E5F-B368-4C13-830F-C1624D7A2AB1}"/>
              </a:ext>
            </a:extLst>
          </p:cNvPr>
          <p:cNvSpPr>
            <a:spLocks noGrp="1"/>
          </p:cNvSpPr>
          <p:nvPr>
            <p:ph idx="1"/>
          </p:nvPr>
        </p:nvSpPr>
        <p:spPr>
          <a:xfrm>
            <a:off x="204186" y="1825625"/>
            <a:ext cx="11780668" cy="4930282"/>
          </a:xfrm>
        </p:spPr>
        <p:txBody>
          <a:bodyPr>
            <a:normAutofit lnSpcReduction="10000"/>
          </a:bodyPr>
          <a:lstStyle/>
          <a:p>
            <a:r>
              <a:rPr lang="en-US" dirty="0">
                <a:solidFill>
                  <a:srgbClr val="FF0000"/>
                </a:solidFill>
                <a:latin typeface="Times New Roman" panose="02020603050405020304" pitchFamily="18" charset="0"/>
                <a:cs typeface="Times New Roman" panose="02020603050405020304" pitchFamily="18" charset="0"/>
              </a:rPr>
              <a:t>Mechanical :</a:t>
            </a:r>
            <a:r>
              <a:rPr lang="en-US" dirty="0">
                <a:latin typeface="Times New Roman" panose="02020603050405020304" pitchFamily="18" charset="0"/>
                <a:cs typeface="Times New Roman" panose="02020603050405020304" pitchFamily="18" charset="0"/>
              </a:rPr>
              <a:t>Length, area, volume, force, pressure, acceleration, torque, mass flow, acoustic intensity, and so on .. </a:t>
            </a:r>
          </a:p>
          <a:p>
            <a:r>
              <a:rPr lang="en-US" dirty="0">
                <a:solidFill>
                  <a:srgbClr val="FF0000"/>
                </a:solidFill>
                <a:latin typeface="Times New Roman" panose="02020603050405020304" pitchFamily="18" charset="0"/>
                <a:cs typeface="Times New Roman" panose="02020603050405020304" pitchFamily="18" charset="0"/>
              </a:rPr>
              <a:t>Thermal :</a:t>
            </a:r>
            <a:r>
              <a:rPr lang="en-US" dirty="0">
                <a:latin typeface="Times New Roman" panose="02020603050405020304" pitchFamily="18" charset="0"/>
                <a:cs typeface="Times New Roman" panose="02020603050405020304" pitchFamily="18" charset="0"/>
              </a:rPr>
              <a:t>Temperature, heat flow, entropy, state of matter. </a:t>
            </a:r>
          </a:p>
          <a:p>
            <a:r>
              <a:rPr lang="en-US" dirty="0">
                <a:solidFill>
                  <a:srgbClr val="FF0000"/>
                </a:solidFill>
                <a:latin typeface="Times New Roman" panose="02020603050405020304" pitchFamily="18" charset="0"/>
                <a:cs typeface="Times New Roman" panose="02020603050405020304" pitchFamily="18" charset="0"/>
              </a:rPr>
              <a:t>Electrical :</a:t>
            </a:r>
            <a:r>
              <a:rPr lang="en-US" dirty="0">
                <a:latin typeface="Times New Roman" panose="02020603050405020304" pitchFamily="18" charset="0"/>
                <a:cs typeface="Times New Roman" panose="02020603050405020304" pitchFamily="18" charset="0"/>
              </a:rPr>
              <a:t>Charge, current, voltage, resistance, inductance, capacitance, dielectric constant, polarization, frequency, electric field, dipole moment, and so on. </a:t>
            </a:r>
          </a:p>
          <a:p>
            <a:r>
              <a:rPr lang="en-US" dirty="0">
                <a:solidFill>
                  <a:srgbClr val="FF0000"/>
                </a:solidFill>
                <a:latin typeface="Times New Roman" panose="02020603050405020304" pitchFamily="18" charset="0"/>
                <a:cs typeface="Times New Roman" panose="02020603050405020304" pitchFamily="18" charset="0"/>
              </a:rPr>
              <a:t>Magnetic :</a:t>
            </a:r>
            <a:r>
              <a:rPr lang="en-US" dirty="0">
                <a:latin typeface="Times New Roman" panose="02020603050405020304" pitchFamily="18" charset="0"/>
                <a:cs typeface="Times New Roman" panose="02020603050405020304" pitchFamily="18" charset="0"/>
              </a:rPr>
              <a:t>Field intensity, flux density, permeability, magnetic moment, and so forth. </a:t>
            </a:r>
          </a:p>
          <a:p>
            <a:r>
              <a:rPr lang="en-US" dirty="0">
                <a:solidFill>
                  <a:srgbClr val="FF0000"/>
                </a:solidFill>
                <a:latin typeface="Times New Roman" panose="02020603050405020304" pitchFamily="18" charset="0"/>
                <a:cs typeface="Times New Roman" panose="02020603050405020304" pitchFamily="18" charset="0"/>
              </a:rPr>
              <a:t>Radiant :</a:t>
            </a:r>
            <a:r>
              <a:rPr lang="en-US" dirty="0">
                <a:latin typeface="Times New Roman" panose="02020603050405020304" pitchFamily="18" charset="0"/>
                <a:cs typeface="Times New Roman" panose="02020603050405020304" pitchFamily="18" charset="0"/>
              </a:rPr>
              <a:t>Intensity, phase, refractive index, reflectance, transmittance, absorbance, wavelength, polarization, and so on. </a:t>
            </a:r>
          </a:p>
          <a:p>
            <a:r>
              <a:rPr lang="en-US" dirty="0">
                <a:solidFill>
                  <a:srgbClr val="FF0000"/>
                </a:solidFill>
                <a:latin typeface="Times New Roman" panose="02020603050405020304" pitchFamily="18" charset="0"/>
                <a:cs typeface="Times New Roman" panose="02020603050405020304" pitchFamily="18" charset="0"/>
              </a:rPr>
              <a:t>Chemical :</a:t>
            </a:r>
            <a:r>
              <a:rPr lang="en-US" dirty="0">
                <a:latin typeface="Times New Roman" panose="02020603050405020304" pitchFamily="18" charset="0"/>
                <a:cs typeface="Times New Roman" panose="02020603050405020304" pitchFamily="18" charset="0"/>
              </a:rPr>
              <a:t>Concentration, composition, oxidation/reduction potential, reaction rate, pH, and the like. </a:t>
            </a:r>
          </a:p>
          <a:p>
            <a:endParaRPr lang="en-IN" dirty="0"/>
          </a:p>
        </p:txBody>
      </p:sp>
    </p:spTree>
    <p:extLst>
      <p:ext uri="{BB962C8B-B14F-4D97-AF65-F5344CB8AC3E}">
        <p14:creationId xmlns:p14="http://schemas.microsoft.com/office/powerpoint/2010/main" val="2483970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FC2D44-A2F8-41D3-8BC5-6F484AD193BD}"/>
              </a:ext>
            </a:extLst>
          </p:cNvPr>
          <p:cNvSpPr txBox="1"/>
          <p:nvPr/>
        </p:nvSpPr>
        <p:spPr>
          <a:xfrm>
            <a:off x="632222" y="258901"/>
            <a:ext cx="11240691" cy="3144451"/>
          </a:xfrm>
          <a:prstGeom prst="rect">
            <a:avLst/>
          </a:prstGeom>
          <a:noFill/>
        </p:spPr>
        <p:txBody>
          <a:bodyPr wrap="square">
            <a:spAutoFit/>
          </a:bodyPr>
          <a:lstStyle/>
          <a:p>
            <a:pPr marL="342900" marR="137160" indent="-342900" algn="just">
              <a:spcBef>
                <a:spcPts val="1620"/>
              </a:spcBef>
              <a:spcAft>
                <a:spcPts val="720"/>
              </a:spcAft>
              <a:buFont typeface="Wingdings" panose="05000000000000000000" pitchFamily="2" charset="2"/>
              <a:buChar char="Ø"/>
            </a:pP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fact, doping changes the gauge resistance as well, decreasing it with high doping level. </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2.14 shows the </a:t>
            </a:r>
            <a:r>
              <a:rPr lang="en-US" sz="2000" i="1"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p-T </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characteristics with doping as a parameter. </a:t>
            </a:r>
          </a:p>
          <a:p>
            <a:pPr marL="342900" marR="137160" indent="-342900" algn="just">
              <a:spcBef>
                <a:spcPts val="1620"/>
              </a:spcBef>
              <a:spcAft>
                <a:spcPts val="720"/>
              </a:spcAft>
              <a:buFont typeface="Wingdings" panose="05000000000000000000" pitchFamily="2" charset="2"/>
              <a:buChar char="Ø"/>
            </a:pP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shows that higher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doping gives high value of resistivity </a:t>
            </a:r>
            <a:r>
              <a:rPr lang="en-US"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US" sz="2000" i="1"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β</a:t>
            </a:r>
            <a:r>
              <a:rPr lang="en-US"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temperature coefficient of resistance—positive as well as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high. But this occurs only up to a certain temperature above which the material behaves as in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intrinsic conduction mode with negative temperature coefficient also of a very high value. </a:t>
            </a:r>
          </a:p>
          <a:p>
            <a:pPr marL="342900" marR="137160" indent="-342900" algn="just">
              <a:spcBef>
                <a:spcPts val="1620"/>
              </a:spcBef>
              <a:spcAft>
                <a:spcPts val="720"/>
              </a:spcAft>
              <a:buFont typeface="Wingdings" panose="05000000000000000000" pitchFamily="2" charset="2"/>
              <a:buChar char="Ø"/>
            </a:pP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However, with heavy doping. </a:t>
            </a:r>
            <a:r>
              <a:rPr lang="en-US" sz="2000" i="1"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moderate and </a:t>
            </a:r>
            <a:r>
              <a:rPr lang="en-US" sz="2000" i="1"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β</a:t>
            </a:r>
            <a:r>
              <a:rPr lang="en-US"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quite small, and this condition persists over</a:t>
            </a:r>
            <a:r>
              <a:rPr lang="en-US" sz="2000" spc="-1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 a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wider temperature range.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F27EC2B-BE80-440D-B499-332B313421C5}"/>
              </a:ext>
            </a:extLst>
          </p:cNvPr>
          <p:cNvPicPr>
            <a:picLocks noChangeAspect="1"/>
          </p:cNvPicPr>
          <p:nvPr/>
        </p:nvPicPr>
        <p:blipFill>
          <a:blip r:embed="rId2"/>
          <a:stretch>
            <a:fillRect/>
          </a:stretch>
        </p:blipFill>
        <p:spPr>
          <a:xfrm>
            <a:off x="3253749" y="3138437"/>
            <a:ext cx="5997635" cy="3171826"/>
          </a:xfrm>
          <a:prstGeom prst="rect">
            <a:avLst/>
          </a:prstGeom>
        </p:spPr>
      </p:pic>
    </p:spTree>
    <p:extLst>
      <p:ext uri="{BB962C8B-B14F-4D97-AF65-F5344CB8AC3E}">
        <p14:creationId xmlns:p14="http://schemas.microsoft.com/office/powerpoint/2010/main" val="139354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3E3956-8743-4A25-A0D2-B6DF7F8C3277}"/>
              </a:ext>
            </a:extLst>
          </p:cNvPr>
          <p:cNvPicPr>
            <a:picLocks noChangeAspect="1"/>
          </p:cNvPicPr>
          <p:nvPr/>
        </p:nvPicPr>
        <p:blipFill>
          <a:blip r:embed="rId2"/>
          <a:stretch>
            <a:fillRect/>
          </a:stretch>
        </p:blipFill>
        <p:spPr>
          <a:xfrm>
            <a:off x="2524125" y="4140735"/>
            <a:ext cx="5448299" cy="2677181"/>
          </a:xfrm>
          <a:prstGeom prst="rect">
            <a:avLst/>
          </a:prstGeom>
        </p:spPr>
      </p:pic>
      <p:sp>
        <p:nvSpPr>
          <p:cNvPr id="5" name="TextBox 4">
            <a:extLst>
              <a:ext uri="{FF2B5EF4-FFF2-40B4-BE49-F238E27FC236}">
                <a16:creationId xmlns:a16="http://schemas.microsoft.com/office/drawing/2014/main" id="{BCEB4E25-5752-412E-BD6F-81291635ACAB}"/>
              </a:ext>
            </a:extLst>
          </p:cNvPr>
          <p:cNvSpPr txBox="1"/>
          <p:nvPr/>
        </p:nvSpPr>
        <p:spPr>
          <a:xfrm>
            <a:off x="242888" y="342900"/>
            <a:ext cx="11658600" cy="3797835"/>
          </a:xfrm>
          <a:prstGeom prst="rect">
            <a:avLst/>
          </a:prstGeom>
          <a:noFill/>
        </p:spPr>
        <p:txBody>
          <a:bodyPr wrap="square">
            <a:spAutoFit/>
          </a:bodyPr>
          <a:lstStyle/>
          <a:p>
            <a:pPr marL="342900" marR="45720" indent="-342900" algn="just">
              <a:lnSpc>
                <a:spcPct val="110000"/>
              </a:lnSpc>
              <a:buFont typeface="Wingdings" panose="05000000000000000000" pitchFamily="2" charset="2"/>
              <a:buChar char="Ø"/>
            </a:pP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has </a:t>
            </a:r>
            <a:r>
              <a:rPr lang="en-US" sz="2000"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been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discussed already, semiconductors under strain show piezoresistive effect which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so predominant over other effects related to Poisson's ratio and to on that based only on this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dominant effect.</a:t>
            </a:r>
          </a:p>
          <a:p>
            <a:pPr marL="342900" marR="45720" indent="-342900" algn="just">
              <a:lnSpc>
                <a:spcPct val="110000"/>
              </a:lnSpc>
              <a:buFont typeface="Wingdings" panose="05000000000000000000" pitchFamily="2" charset="2"/>
              <a:buChar char="Ø"/>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Pressure transducers have been produced and within the elastic limits of silicon,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electrical output is found proportional to mechanical strain or stress. The scheme consists of a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cantilever beam of silicon about 0.1mm thick on to both sides of which planar resistors are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produced by diffusion. </a:t>
            </a:r>
          </a:p>
          <a:p>
            <a:pPr marL="342900" marR="45720" indent="-342900" algn="just">
              <a:lnSpc>
                <a:spcPct val="110000"/>
              </a:lnSpc>
              <a:buFont typeface="Wingdings" panose="05000000000000000000" pitchFamily="2" charset="2"/>
              <a:buChar char="Ø"/>
            </a:pP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2.15 shows the scheme with the header with connecting terminals.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With the beam under stress, the </a:t>
            </a:r>
            <a:r>
              <a:rPr lang="en-US" sz="2000" spc="-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resistors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 the two sides of the beam undergo different changes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because of compression on one side and extension on the other.</a:t>
            </a:r>
          </a:p>
          <a:p>
            <a:pPr marL="342900" marR="45720" indent="-342900" algn="just">
              <a:lnSpc>
                <a:spcPct val="110000"/>
              </a:lnSpc>
              <a:buFont typeface="Wingdings" panose="05000000000000000000" pitchFamily="2" charset="2"/>
              <a:buChar char="Ø"/>
            </a:pP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difference is measured by a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bridge. The length l can be inserted in a pressure all where a diaphragm actuated by the inlet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pressure is so mounted and attached to the cantilever that the deformation of the diaphragm is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transmitted to the cantilever and hence, to the diffused resistance gauges.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86154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8630A-FF84-4DF5-A26B-56CF439AFA3D}"/>
              </a:ext>
            </a:extLst>
          </p:cNvPr>
          <p:cNvPicPr>
            <a:picLocks noChangeAspect="1"/>
          </p:cNvPicPr>
          <p:nvPr/>
        </p:nvPicPr>
        <p:blipFill>
          <a:blip r:embed="rId2"/>
          <a:stretch>
            <a:fillRect/>
          </a:stretch>
        </p:blipFill>
        <p:spPr>
          <a:xfrm>
            <a:off x="953563" y="640995"/>
            <a:ext cx="10321077" cy="4700587"/>
          </a:xfrm>
          <a:prstGeom prst="rect">
            <a:avLst/>
          </a:prstGeom>
        </p:spPr>
      </p:pic>
    </p:spTree>
    <p:extLst>
      <p:ext uri="{BB962C8B-B14F-4D97-AF65-F5344CB8AC3E}">
        <p14:creationId xmlns:p14="http://schemas.microsoft.com/office/powerpoint/2010/main" val="9364709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88C11-808A-1900-AEC4-AAE8F570DCB6}"/>
              </a:ext>
            </a:extLst>
          </p:cNvPr>
          <p:cNvSpPr txBox="1"/>
          <p:nvPr/>
        </p:nvSpPr>
        <p:spPr>
          <a:xfrm>
            <a:off x="508000" y="1644918"/>
            <a:ext cx="11562080" cy="2554545"/>
          </a:xfrm>
          <a:prstGeom prst="rect">
            <a:avLst/>
          </a:prstGeom>
          <a:noFill/>
        </p:spPr>
        <p:txBody>
          <a:bodyPr wrap="square">
            <a:spAutoFit/>
          </a:bodyPr>
          <a:lstStyle/>
          <a:p>
            <a:pPr algn="ctr"/>
            <a:r>
              <a:rPr lang="en-IN" sz="3200" u="sng" dirty="0">
                <a:solidFill>
                  <a:srgbClr val="7030A0"/>
                </a:solidFill>
                <a:latin typeface="Times New Roman" panose="02020603050405020304" pitchFamily="18" charset="0"/>
                <a:cs typeface="Times New Roman" panose="02020603050405020304" pitchFamily="18" charset="0"/>
              </a:rPr>
              <a:t>SESSION 9</a:t>
            </a:r>
          </a:p>
          <a:p>
            <a:pPr algn="ctr"/>
            <a:endParaRPr lang="en-IN" sz="3200" u="sng" dirty="0">
              <a:solidFill>
                <a:srgbClr val="7030A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solidFill>
                  <a:srgbClr val="C00000"/>
                </a:solidFill>
                <a:latin typeface="Times New Roman" panose="02020603050405020304" pitchFamily="18" charset="0"/>
                <a:cs typeface="Times New Roman" panose="02020603050405020304" pitchFamily="18" charset="0"/>
              </a:rPr>
              <a:t>RESISTIVE TRANSDUCER: RTD, MATERIALS USED IN RTD.</a:t>
            </a:r>
          </a:p>
          <a:p>
            <a:r>
              <a:rPr lang="en-US" sz="3200" dirty="0">
                <a:solidFill>
                  <a:srgbClr val="C0000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3200" dirty="0">
                <a:solidFill>
                  <a:srgbClr val="C00000"/>
                </a:solidFill>
                <a:latin typeface="Times New Roman" panose="02020603050405020304" pitchFamily="18" charset="0"/>
                <a:cs typeface="Times New Roman" panose="02020603050405020304" pitchFamily="18" charset="0"/>
              </a:rPr>
              <a:t>T</a:t>
            </a:r>
            <a:r>
              <a:rPr lang="en-IN" sz="3200" dirty="0">
                <a:solidFill>
                  <a:srgbClr val="C00000"/>
                </a:solidFill>
                <a:latin typeface="Times New Roman" panose="02020603050405020304" pitchFamily="18" charset="0"/>
                <a:cs typeface="Times New Roman" panose="02020603050405020304" pitchFamily="18" charset="0"/>
              </a:rPr>
              <a:t>HERMISTOR: THERMISTOR MATERIAL, SHAPE. </a:t>
            </a:r>
            <a:endParaRPr lang="en-US" sz="3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4023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AE98-60CD-4EE3-A491-34FD1B3409A5}"/>
              </a:ext>
            </a:extLst>
          </p:cNvPr>
          <p:cNvSpPr>
            <a:spLocks noGrp="1"/>
          </p:cNvSpPr>
          <p:nvPr>
            <p:ph type="title"/>
          </p:nvPr>
        </p:nvSpPr>
        <p:spPr>
          <a:xfrm>
            <a:off x="838200" y="375285"/>
            <a:ext cx="10515600" cy="1325563"/>
          </a:xfrm>
        </p:spPr>
        <p:txBody>
          <a:bodyPr>
            <a:normAutofit/>
          </a:bodyPr>
          <a:lstStyle/>
          <a:p>
            <a:pPr algn="ctr"/>
            <a:r>
              <a:rPr lang="en-IN" sz="4000" u="sng" dirty="0">
                <a:latin typeface="Times New Roman" panose="02020603050405020304" pitchFamily="18" charset="0"/>
                <a:cs typeface="Times New Roman" panose="02020603050405020304" pitchFamily="18" charset="0"/>
              </a:rPr>
              <a:t>RESISTIVE TRANSDUCER</a:t>
            </a:r>
          </a:p>
        </p:txBody>
      </p:sp>
      <p:sp>
        <p:nvSpPr>
          <p:cNvPr id="3" name="Content Placeholder 2">
            <a:extLst>
              <a:ext uri="{FF2B5EF4-FFF2-40B4-BE49-F238E27FC236}">
                <a16:creationId xmlns:a16="http://schemas.microsoft.com/office/drawing/2014/main" id="{FCA45CF7-BF7C-451A-8DD4-6C7F3621881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 resistive transducer is an electronic device that is capable of measuring various physical quantities like temperature, pressure, vibration, force, etc. </a:t>
            </a:r>
          </a:p>
          <a:p>
            <a:r>
              <a:rPr lang="en-US" dirty="0">
                <a:latin typeface="Times New Roman" panose="02020603050405020304" pitchFamily="18" charset="0"/>
                <a:cs typeface="Times New Roman" panose="02020603050405020304" pitchFamily="18" charset="0"/>
              </a:rPr>
              <a:t>The resistance of this transducer changes concerning the change in the physical quantities.</a:t>
            </a:r>
          </a:p>
          <a:p>
            <a:r>
              <a:rPr lang="en-US" dirty="0">
                <a:latin typeface="Times New Roman" panose="02020603050405020304" pitchFamily="18" charset="0"/>
                <a:cs typeface="Times New Roman" panose="02020603050405020304" pitchFamily="18" charset="0"/>
              </a:rPr>
              <a:t>These transducers can function in both primary as well as in secondary mode but most of the time it is used as secondary. </a:t>
            </a:r>
          </a:p>
          <a:p>
            <a:r>
              <a:rPr lang="en-US" dirty="0">
                <a:latin typeface="Times New Roman" panose="02020603050405020304" pitchFamily="18" charset="0"/>
                <a:cs typeface="Times New Roman" panose="02020603050405020304" pitchFamily="18" charset="0"/>
              </a:rPr>
              <a:t>The resistive transducers are of different types like resistive pressure transducers, thermistors resistors, LDR, etc.</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402A991-4295-42AC-8A82-58E18C859F34}"/>
              </a:ext>
            </a:extLst>
          </p:cNvPr>
          <p:cNvPicPr>
            <a:picLocks noChangeAspect="1"/>
          </p:cNvPicPr>
          <p:nvPr/>
        </p:nvPicPr>
        <p:blipFill>
          <a:blip r:embed="rId2"/>
          <a:stretch>
            <a:fillRect/>
          </a:stretch>
        </p:blipFill>
        <p:spPr>
          <a:xfrm>
            <a:off x="4732300" y="5700646"/>
            <a:ext cx="4610743" cy="952633"/>
          </a:xfrm>
          <a:prstGeom prst="rect">
            <a:avLst/>
          </a:prstGeom>
        </p:spPr>
      </p:pic>
    </p:spTree>
    <p:extLst>
      <p:ext uri="{BB962C8B-B14F-4D97-AF65-F5344CB8AC3E}">
        <p14:creationId xmlns:p14="http://schemas.microsoft.com/office/powerpoint/2010/main" val="29367139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E66E-8956-4EC8-9129-E74C75A0B8D1}"/>
              </a:ext>
            </a:extLst>
          </p:cNvPr>
          <p:cNvSpPr>
            <a:spLocks noGrp="1"/>
          </p:cNvSpPr>
          <p:nvPr>
            <p:ph type="title"/>
          </p:nvPr>
        </p:nvSpPr>
        <p:spPr/>
        <p:txBody>
          <a:bodyPr/>
          <a:lstStyle/>
          <a:p>
            <a:r>
              <a:rPr lang="en-IN" dirty="0"/>
              <a:t>Resistive Transducer (Contd.)</a:t>
            </a:r>
            <a:br>
              <a:rPr lang="en-IN" dirty="0"/>
            </a:br>
            <a:r>
              <a:rPr lang="en-IN" dirty="0">
                <a:solidFill>
                  <a:srgbClr val="FF0000"/>
                </a:solidFill>
              </a:rPr>
              <a:t>Working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E3708A-08B3-4F4C-88FD-454841365673}"/>
                  </a:ext>
                </a:extLst>
              </p:cNvPr>
              <p:cNvSpPr>
                <a:spLocks noGrp="1"/>
              </p:cNvSpPr>
              <p:nvPr>
                <p:ph idx="1"/>
              </p:nvPr>
            </p:nvSpPr>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The working of a resistive transducer can be explained by considering a conductor rod as the transducer. </a:t>
                </a:r>
              </a:p>
              <a:p>
                <a:r>
                  <a:rPr lang="en-US" dirty="0">
                    <a:latin typeface="Times New Roman" panose="02020603050405020304" pitchFamily="18" charset="0"/>
                    <a:cs typeface="Times New Roman" panose="02020603050405020304" pitchFamily="18" charset="0"/>
                  </a:rPr>
                  <a:t>The transducer works on the principle of the length of the conductor.</a:t>
                </a:r>
              </a:p>
              <a:p>
                <a:r>
                  <a:rPr lang="en-US" dirty="0">
                    <a:latin typeface="Times New Roman" panose="02020603050405020304" pitchFamily="18" charset="0"/>
                    <a:cs typeface="Times New Roman" panose="02020603050405020304" pitchFamily="18" charset="0"/>
                  </a:rPr>
                  <a:t>The length of the conductor is directly proportional to its resistance and is inversely proportional to its cross-sectional area.</a:t>
                </a:r>
              </a:p>
              <a:p>
                <a:r>
                  <a:rPr lang="en-US" dirty="0">
                    <a:latin typeface="Times New Roman" panose="02020603050405020304" pitchFamily="18" charset="0"/>
                    <a:cs typeface="Times New Roman" panose="02020603050405020304" pitchFamily="18" charset="0"/>
                  </a:rPr>
                  <a:t>Here, if we consider the length of the conductor as L, the cross-sectional area as A, the resistance as R and the resistivity as ρ, then the resistance can be denoted as</a:t>
                </a:r>
              </a:p>
              <a:p>
                <a:pPr algn="ct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𝑙</m:t>
                        </m:r>
                      </m:num>
                      <m:den>
                        <m:r>
                          <a:rPr lang="en-US" b="0" i="1" smtClean="0">
                            <a:latin typeface="Cambria Math" panose="02040503050406030204" pitchFamily="18" charset="0"/>
                          </a:rPr>
                          <m:t>𝐴</m:t>
                        </m:r>
                      </m:den>
                    </m:f>
                  </m:oMath>
                </a14:m>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resistance of the transducers can vary because of the change in environmental conditions as well as the physical properties of the conductor. </a:t>
                </a:r>
              </a:p>
              <a:p>
                <a:r>
                  <a:rPr lang="en-US" dirty="0">
                    <a:latin typeface="Times New Roman" panose="02020603050405020304" pitchFamily="18" charset="0"/>
                    <a:cs typeface="Times New Roman" panose="02020603050405020304" pitchFamily="18" charset="0"/>
                  </a:rPr>
                  <a:t>Measuring devices like AC or DC can be used to measure the change in resistance.</a:t>
                </a:r>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7E3708A-08B3-4F4C-88FD-454841365673}"/>
                  </a:ext>
                </a:extLst>
              </p:cNvPr>
              <p:cNvSpPr>
                <a:spLocks noGrp="1" noRot="1" noChangeAspect="1" noMove="1" noResize="1" noEditPoints="1" noAdjustHandles="1" noChangeArrowheads="1" noChangeShapeType="1" noTextEdit="1"/>
              </p:cNvSpPr>
              <p:nvPr>
                <p:ph idx="1"/>
              </p:nvPr>
            </p:nvSpPr>
            <p:spPr>
              <a:blipFill>
                <a:blip r:embed="rId2"/>
                <a:stretch>
                  <a:fillRect l="-812" t="-2801" r="-1043" b="-5182"/>
                </a:stretch>
              </a:blipFill>
            </p:spPr>
            <p:txBody>
              <a:bodyPr/>
              <a:lstStyle/>
              <a:p>
                <a:r>
                  <a:rPr lang="en-IN">
                    <a:noFill/>
                  </a:rPr>
                  <a:t> </a:t>
                </a:r>
              </a:p>
            </p:txBody>
          </p:sp>
        </mc:Fallback>
      </mc:AlternateContent>
    </p:spTree>
    <p:extLst>
      <p:ext uri="{BB962C8B-B14F-4D97-AF65-F5344CB8AC3E}">
        <p14:creationId xmlns:p14="http://schemas.microsoft.com/office/powerpoint/2010/main" val="2865401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E66E-8956-4EC8-9129-E74C75A0B8D1}"/>
              </a:ext>
            </a:extLst>
          </p:cNvPr>
          <p:cNvSpPr>
            <a:spLocks noGrp="1"/>
          </p:cNvSpPr>
          <p:nvPr>
            <p:ph type="title"/>
          </p:nvPr>
        </p:nvSpPr>
        <p:spPr/>
        <p:txBody>
          <a:bodyPr/>
          <a:lstStyle/>
          <a:p>
            <a:r>
              <a:rPr lang="en-IN" dirty="0"/>
              <a:t>Resistive Transducer (Contd.)</a:t>
            </a:r>
            <a:br>
              <a:rPr lang="en-IN" dirty="0"/>
            </a:br>
            <a:r>
              <a:rPr lang="en-IN" dirty="0">
                <a:solidFill>
                  <a:srgbClr val="FF0000"/>
                </a:solidFill>
              </a:rPr>
              <a:t>Resistive Transducer Circuit</a:t>
            </a:r>
          </a:p>
        </p:txBody>
      </p:sp>
      <p:sp>
        <p:nvSpPr>
          <p:cNvPr id="3" name="Content Placeholder 2">
            <a:extLst>
              <a:ext uri="{FF2B5EF4-FFF2-40B4-BE49-F238E27FC236}">
                <a16:creationId xmlns:a16="http://schemas.microsoft.com/office/drawing/2014/main" id="{47E3708A-08B3-4F4C-88FD-454841365673}"/>
              </a:ext>
            </a:extLst>
          </p:cNvPr>
          <p:cNvSpPr>
            <a:spLocks noGrp="1"/>
          </p:cNvSpPr>
          <p:nvPr>
            <p:ph sz="half" idx="1"/>
          </p:nvPr>
        </p:nvSpPr>
        <p:spPr>
          <a:xfrm>
            <a:off x="1024127" y="2286000"/>
            <a:ext cx="6066484" cy="4219074"/>
          </a:xfrm>
        </p:spPr>
        <p:txBody>
          <a:bodyPr>
            <a:normAutofit fontScale="85000" lnSpcReduction="20000"/>
          </a:bodyPr>
          <a:lstStyle/>
          <a:p>
            <a:pPr algn="just"/>
            <a:r>
              <a:rPr lang="en-US" dirty="0"/>
              <a:t>The resistive transducer consists of a long conductor whose length can be varied with time.</a:t>
            </a:r>
          </a:p>
          <a:p>
            <a:pPr algn="just"/>
            <a:r>
              <a:rPr lang="en-US" dirty="0"/>
              <a:t>One end of the conductor is connected while the other end is connected to a brush or a slider that can freely move along the length of the transducers.</a:t>
            </a:r>
          </a:p>
          <a:p>
            <a:pPr algn="just"/>
            <a:r>
              <a:rPr lang="en-US" dirty="0"/>
              <a:t>We can calculate the distance of the object by connecting the object to the slider of the resistive transducer.</a:t>
            </a:r>
          </a:p>
          <a:p>
            <a:pPr algn="just"/>
            <a:r>
              <a:rPr lang="en-US" dirty="0"/>
              <a:t>Whenever we apply energy to the object to displace it from its initial position, the slider will move along the length of the conductor as a result of which the length will change. </a:t>
            </a:r>
            <a:endParaRPr lang="en-IN" dirty="0"/>
          </a:p>
        </p:txBody>
      </p:sp>
      <p:pic>
        <p:nvPicPr>
          <p:cNvPr id="8" name="Content Placeholder 7">
            <a:extLst>
              <a:ext uri="{FF2B5EF4-FFF2-40B4-BE49-F238E27FC236}">
                <a16:creationId xmlns:a16="http://schemas.microsoft.com/office/drawing/2014/main" id="{D8D60FA9-C009-4269-9E75-61D86A94F6A3}"/>
              </a:ext>
            </a:extLst>
          </p:cNvPr>
          <p:cNvPicPr>
            <a:picLocks noGrp="1" noChangeAspect="1"/>
          </p:cNvPicPr>
          <p:nvPr>
            <p:ph sz="half" idx="2"/>
          </p:nvPr>
        </p:nvPicPr>
        <p:blipFill>
          <a:blip r:embed="rId2"/>
          <a:stretch>
            <a:fillRect/>
          </a:stretch>
        </p:blipFill>
        <p:spPr>
          <a:xfrm>
            <a:off x="7271529" y="2084832"/>
            <a:ext cx="3737366" cy="2386164"/>
          </a:xfrm>
        </p:spPr>
      </p:pic>
    </p:spTree>
    <p:extLst>
      <p:ext uri="{BB962C8B-B14F-4D97-AF65-F5344CB8AC3E}">
        <p14:creationId xmlns:p14="http://schemas.microsoft.com/office/powerpoint/2010/main" val="3476021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E66E-8956-4EC8-9129-E74C75A0B8D1}"/>
              </a:ext>
            </a:extLst>
          </p:cNvPr>
          <p:cNvSpPr>
            <a:spLocks noGrp="1"/>
          </p:cNvSpPr>
          <p:nvPr>
            <p:ph type="title"/>
          </p:nvPr>
        </p:nvSpPr>
        <p:spPr/>
        <p:txBody>
          <a:bodyPr>
            <a:normAutofit/>
          </a:bodyPr>
          <a:lstStyle/>
          <a:p>
            <a:r>
              <a:rPr lang="en-IN" dirty="0"/>
              <a:t>Resistive Transducer (Contd.)</a:t>
            </a:r>
            <a:br>
              <a:rPr lang="en-IN" dirty="0"/>
            </a:br>
            <a:r>
              <a:rPr lang="en-IN" dirty="0">
                <a:solidFill>
                  <a:srgbClr val="FF0000"/>
                </a:solidFill>
              </a:rPr>
              <a:t>Advantages AND DISADVANTAGES</a:t>
            </a:r>
          </a:p>
        </p:txBody>
      </p:sp>
      <p:sp>
        <p:nvSpPr>
          <p:cNvPr id="3" name="Content Placeholder 2">
            <a:extLst>
              <a:ext uri="{FF2B5EF4-FFF2-40B4-BE49-F238E27FC236}">
                <a16:creationId xmlns:a16="http://schemas.microsoft.com/office/drawing/2014/main" id="{47E3708A-08B3-4F4C-88FD-454841365673}"/>
              </a:ext>
            </a:extLst>
          </p:cNvPr>
          <p:cNvSpPr>
            <a:spLocks noGrp="1"/>
          </p:cNvSpPr>
          <p:nvPr>
            <p:ph idx="1"/>
          </p:nvPr>
        </p:nvSpPr>
        <p:spPr/>
        <p:txBody>
          <a:bodyPr>
            <a:normAutofit fontScale="85000" lnSpcReduction="20000"/>
          </a:bodyPr>
          <a:lstStyle/>
          <a:p>
            <a:r>
              <a:rPr lang="en-US" b="1" dirty="0"/>
              <a:t>Advantages</a:t>
            </a:r>
          </a:p>
          <a:p>
            <a:r>
              <a:rPr lang="en-US" dirty="0"/>
              <a:t>The resistive transducer can be used to give very quick results.</a:t>
            </a:r>
          </a:p>
          <a:p>
            <a:r>
              <a:rPr lang="en-US" dirty="0"/>
              <a:t>The resistive transducers are available in various sizes and they have a considerably high amount of resistance.</a:t>
            </a:r>
          </a:p>
          <a:p>
            <a:r>
              <a:rPr lang="en-US" dirty="0"/>
              <a:t>We can use both AC or DC for calculating the change in resistance.</a:t>
            </a:r>
          </a:p>
          <a:p>
            <a:r>
              <a:rPr lang="en-US" dirty="0"/>
              <a:t>They are quite affordable and can be easily available in the market.</a:t>
            </a:r>
          </a:p>
          <a:p>
            <a:r>
              <a:rPr lang="en-US" dirty="0"/>
              <a:t>W can use this transducer in various applications even when they are not a necessity.</a:t>
            </a:r>
          </a:p>
          <a:p>
            <a:r>
              <a:rPr lang="en-US" dirty="0"/>
              <a:t>It can be used to give accurate results.</a:t>
            </a:r>
          </a:p>
          <a:p>
            <a:r>
              <a:rPr lang="en-US" b="1" dirty="0"/>
              <a:t>Disadvantages</a:t>
            </a:r>
          </a:p>
          <a:p>
            <a:r>
              <a:rPr lang="en-US" dirty="0"/>
              <a:t>A lot of power is wasted in moving the sliding contacts.</a:t>
            </a:r>
          </a:p>
          <a:p>
            <a:r>
              <a:rPr lang="en-US" dirty="0"/>
              <a:t>The sliding contacts can produce a lot of noise.</a:t>
            </a:r>
          </a:p>
        </p:txBody>
      </p:sp>
    </p:spTree>
    <p:extLst>
      <p:ext uri="{BB962C8B-B14F-4D97-AF65-F5344CB8AC3E}">
        <p14:creationId xmlns:p14="http://schemas.microsoft.com/office/powerpoint/2010/main" val="6844370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E66E-8956-4EC8-9129-E74C75A0B8D1}"/>
              </a:ext>
            </a:extLst>
          </p:cNvPr>
          <p:cNvSpPr>
            <a:spLocks noGrp="1"/>
          </p:cNvSpPr>
          <p:nvPr>
            <p:ph type="title"/>
          </p:nvPr>
        </p:nvSpPr>
        <p:spPr/>
        <p:txBody>
          <a:bodyPr/>
          <a:lstStyle/>
          <a:p>
            <a:r>
              <a:rPr lang="en-IN" dirty="0"/>
              <a:t>Resistive Transducer (Contd.) </a:t>
            </a:r>
            <a:br>
              <a:rPr lang="en-IN" dirty="0"/>
            </a:br>
            <a:r>
              <a:rPr lang="en-IN" dirty="0">
                <a:solidFill>
                  <a:srgbClr val="FF0000"/>
                </a:solidFill>
              </a:rPr>
              <a:t>Applications</a:t>
            </a:r>
          </a:p>
        </p:txBody>
      </p:sp>
      <p:sp>
        <p:nvSpPr>
          <p:cNvPr id="3" name="Content Placeholder 2">
            <a:extLst>
              <a:ext uri="{FF2B5EF4-FFF2-40B4-BE49-F238E27FC236}">
                <a16:creationId xmlns:a16="http://schemas.microsoft.com/office/drawing/2014/main" id="{47E3708A-08B3-4F4C-88FD-454841365673}"/>
              </a:ext>
            </a:extLst>
          </p:cNvPr>
          <p:cNvSpPr>
            <a:spLocks noGrp="1"/>
          </p:cNvSpPr>
          <p:nvPr>
            <p:ph idx="1"/>
          </p:nvPr>
        </p:nvSpPr>
        <p:spPr/>
        <p:txBody>
          <a:bodyPr>
            <a:normAutofit lnSpcReduction="10000"/>
          </a:bodyPr>
          <a:lstStyle/>
          <a:p>
            <a:r>
              <a:rPr lang="en-US" dirty="0"/>
              <a:t>A resistive transducer is mainly used to measure the temperature in various kinds of applications. When there is a change in temperature, the temperature coefficient of the resistive transducer changes which can be used to determine the change in temperature.</a:t>
            </a:r>
          </a:p>
          <a:p>
            <a:r>
              <a:rPr lang="en-US" dirty="0"/>
              <a:t>The resistive transducer can function as a potentiometer where the resistance of the transducer can be varied by changing the length of the conductor.</a:t>
            </a:r>
          </a:p>
          <a:p>
            <a:r>
              <a:rPr lang="en-US" dirty="0"/>
              <a:t>A resistive transducer can be used in the calculation of the displacement. When we apply strain on the resistor, the resistance changes. This characteristic can be used in the measurement of displacement, force, and pressure.</a:t>
            </a:r>
            <a:endParaRPr lang="en-IN" dirty="0"/>
          </a:p>
        </p:txBody>
      </p:sp>
    </p:spTree>
    <p:extLst>
      <p:ext uri="{BB962C8B-B14F-4D97-AF65-F5344CB8AC3E}">
        <p14:creationId xmlns:p14="http://schemas.microsoft.com/office/powerpoint/2010/main" val="4176899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a:xfrm>
            <a:off x="1024128" y="585216"/>
            <a:ext cx="9720072" cy="950621"/>
          </a:xfrm>
        </p:spPr>
        <p:txBody>
          <a:bodyPr/>
          <a:lstStyle/>
          <a:p>
            <a:r>
              <a:rPr lang="en-IN" dirty="0"/>
              <a:t>Resistance Temperature Detector (RTD)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027E1E-D24D-4260-B4F8-239C03DD0095}"/>
                  </a:ext>
                </a:extLst>
              </p:cNvPr>
              <p:cNvSpPr>
                <a:spLocks noGrp="1"/>
              </p:cNvSpPr>
              <p:nvPr>
                <p:ph idx="1"/>
              </p:nvPr>
            </p:nvSpPr>
            <p:spPr>
              <a:xfrm>
                <a:off x="1024128" y="1873188"/>
                <a:ext cx="9720073" cy="4900474"/>
              </a:xfrm>
            </p:spPr>
            <p:txBody>
              <a:bodyPr>
                <a:normAutofit fontScale="92500" lnSpcReduction="10000"/>
              </a:bodyPr>
              <a:lstStyle/>
              <a:p>
                <a:pPr algn="just"/>
                <a:r>
                  <a:rPr lang="en-US" dirty="0"/>
                  <a:t>A Resistance Temperature Detector (also known as a Resistance Thermometer or RTD) is an electronic device used to determine the temperature by measuring the resistance of an electrical wire. </a:t>
                </a:r>
              </a:p>
              <a:p>
                <a:pPr algn="just"/>
                <a:r>
                  <a:rPr lang="en-US" dirty="0"/>
                  <a:t>This wire is referred to as a temperature sensor.</a:t>
                </a:r>
              </a:p>
              <a:p>
                <a:pPr algn="just"/>
                <a:r>
                  <a:rPr lang="en-US" dirty="0"/>
                  <a:t>The variation of resistance of the metal with the variation of the temperature is given as</a:t>
                </a:r>
              </a:p>
              <a:p>
                <a:pPr algn="ct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e>
                    </m:d>
                  </m:oMath>
                </a14:m>
                <a:endParaRPr lang="en-IN" dirty="0"/>
              </a:p>
              <a:p>
                <a:pPr algn="just"/>
                <a:r>
                  <a:rPr lang="en-US" b="0" i="0" dirty="0">
                    <a:effectLst/>
                    <a:latin typeface="palatino linotype" panose="02040502050505030304" pitchFamily="18" charset="0"/>
                  </a:rPr>
                  <a:t>Where, R</a:t>
                </a:r>
                <a:r>
                  <a:rPr lang="en-US" b="0" i="0" baseline="-25000" dirty="0">
                    <a:effectLst/>
                    <a:latin typeface="palatino linotype" panose="02040502050505030304" pitchFamily="18" charset="0"/>
                  </a:rPr>
                  <a:t>t</a:t>
                </a:r>
                <a:r>
                  <a:rPr lang="en-US" b="0" i="0" dirty="0">
                    <a:effectLst/>
                    <a:latin typeface="palatino linotype" panose="02040502050505030304" pitchFamily="18" charset="0"/>
                  </a:rPr>
                  <a:t> and R</a:t>
                </a:r>
                <a:r>
                  <a:rPr lang="en-US" b="0" i="0" baseline="-25000" dirty="0">
                    <a:effectLst/>
                    <a:latin typeface="palatino linotype" panose="02040502050505030304" pitchFamily="18" charset="0"/>
                  </a:rPr>
                  <a:t>0</a:t>
                </a:r>
                <a:r>
                  <a:rPr lang="en-US" b="0" i="0" dirty="0">
                    <a:effectLst/>
                    <a:latin typeface="palatino linotype" panose="02040502050505030304" pitchFamily="18" charset="0"/>
                  </a:rPr>
                  <a:t> are the resistance values at </a:t>
                </a:r>
                <a:r>
                  <a:rPr lang="en-US" b="0" i="0" dirty="0" err="1">
                    <a:effectLst/>
                    <a:latin typeface="palatino linotype" panose="02040502050505030304" pitchFamily="18" charset="0"/>
                  </a:rPr>
                  <a:t>t</a:t>
                </a:r>
                <a:r>
                  <a:rPr lang="en-US" b="0" i="0" baseline="30000" dirty="0" err="1">
                    <a:effectLst/>
                    <a:latin typeface="palatino linotype" panose="02040502050505030304" pitchFamily="18" charset="0"/>
                  </a:rPr>
                  <a:t>o</a:t>
                </a:r>
                <a:r>
                  <a:rPr lang="en-US" b="0" i="0" dirty="0" err="1">
                    <a:effectLst/>
                    <a:latin typeface="palatino linotype" panose="02040502050505030304" pitchFamily="18" charset="0"/>
                  </a:rPr>
                  <a:t>C</a:t>
                </a:r>
                <a:r>
                  <a:rPr lang="en-US" b="0" i="0" dirty="0">
                    <a:effectLst/>
                    <a:latin typeface="palatino linotype" panose="02040502050505030304" pitchFamily="18" charset="0"/>
                  </a:rPr>
                  <a:t> and t</a:t>
                </a:r>
                <a:r>
                  <a:rPr lang="en-US" b="0" i="0" baseline="-25000" dirty="0">
                    <a:effectLst/>
                    <a:latin typeface="palatino linotype" panose="02040502050505030304" pitchFamily="18" charset="0"/>
                  </a:rPr>
                  <a:t>0</a:t>
                </a:r>
                <a:r>
                  <a:rPr lang="en-US" b="0" i="0" baseline="30000" dirty="0">
                    <a:effectLst/>
                    <a:latin typeface="palatino linotype" panose="02040502050505030304" pitchFamily="18" charset="0"/>
                  </a:rPr>
                  <a:t>o</a:t>
                </a:r>
                <a:r>
                  <a:rPr lang="en-US" b="0" i="0" dirty="0">
                    <a:effectLst/>
                    <a:latin typeface="palatino linotype" panose="02040502050505030304" pitchFamily="18" charset="0"/>
                  </a:rPr>
                  <a:t>C temperatures. α and β are the constants depends on the metals.</a:t>
                </a:r>
                <a:endParaRPr lang="en-IN" b="0" i="0" dirty="0">
                  <a:effectLst/>
                  <a:latin typeface="palatino linotype" panose="02040502050505030304" pitchFamily="18" charset="0"/>
                </a:endParaRPr>
              </a:p>
              <a:p>
                <a:pPr algn="just"/>
                <a:r>
                  <a:rPr lang="en-US" dirty="0"/>
                  <a:t>This expression is for huge range of temperature. For small range of temperature, the expression can be,</a:t>
                </a:r>
              </a:p>
              <a:p>
                <a:pPr algn="ct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e>
                    </m:d>
                  </m:oMath>
                </a14:m>
                <a:endParaRPr lang="en-IN" dirty="0"/>
              </a:p>
            </p:txBody>
          </p:sp>
        </mc:Choice>
        <mc:Fallback xmlns="">
          <p:sp>
            <p:nvSpPr>
              <p:cNvPr id="3" name="Content Placeholder 2">
                <a:extLst>
                  <a:ext uri="{FF2B5EF4-FFF2-40B4-BE49-F238E27FC236}">
                    <a16:creationId xmlns:a16="http://schemas.microsoft.com/office/drawing/2014/main" id="{8D027E1E-D24D-4260-B4F8-239C03DD0095}"/>
                  </a:ext>
                </a:extLst>
              </p:cNvPr>
              <p:cNvSpPr>
                <a:spLocks noGrp="1" noRot="1" noChangeAspect="1" noMove="1" noResize="1" noEditPoints="1" noAdjustHandles="1" noChangeArrowheads="1" noChangeShapeType="1" noTextEdit="1"/>
              </p:cNvSpPr>
              <p:nvPr>
                <p:ph idx="1"/>
              </p:nvPr>
            </p:nvSpPr>
            <p:spPr>
              <a:xfrm>
                <a:off x="1024128" y="1873188"/>
                <a:ext cx="9720073" cy="4900474"/>
              </a:xfrm>
              <a:blipFill>
                <a:blip r:embed="rId2"/>
                <a:stretch>
                  <a:fillRect l="-940" t="-2488" r="-1066"/>
                </a:stretch>
              </a:blipFill>
            </p:spPr>
            <p:txBody>
              <a:bodyPr/>
              <a:lstStyle/>
              <a:p>
                <a:r>
                  <a:rPr lang="en-IN">
                    <a:noFill/>
                  </a:rPr>
                  <a:t> </a:t>
                </a:r>
              </a:p>
            </p:txBody>
          </p:sp>
        </mc:Fallback>
      </mc:AlternateContent>
    </p:spTree>
    <p:extLst>
      <p:ext uri="{BB962C8B-B14F-4D97-AF65-F5344CB8AC3E}">
        <p14:creationId xmlns:p14="http://schemas.microsoft.com/office/powerpoint/2010/main" val="2696212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4770</TotalTime>
  <Words>9203</Words>
  <Application>Microsoft Office PowerPoint</Application>
  <PresentationFormat>Widescreen</PresentationFormat>
  <Paragraphs>618</Paragraphs>
  <Slides>120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120</vt:i4>
      </vt:variant>
    </vt:vector>
  </HeadingPairs>
  <TitlesOfParts>
    <vt:vector size="134" baseType="lpstr">
      <vt:lpstr>Algerian</vt:lpstr>
      <vt:lpstr>Arial</vt:lpstr>
      <vt:lpstr>Arial MT</vt:lpstr>
      <vt:lpstr>ArialNarrow-Italic</vt:lpstr>
      <vt:lpstr>Calibri</vt:lpstr>
      <vt:lpstr>Calibri Light</vt:lpstr>
      <vt:lpstr>Cambria Math</vt:lpstr>
      <vt:lpstr>Georgia</vt:lpstr>
      <vt:lpstr>palatino linotype</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What are Sensors /Transducers </vt:lpstr>
      <vt:lpstr>PRINCIPLES </vt:lpstr>
      <vt:lpstr>PowerPoint Presentation</vt:lpstr>
      <vt:lpstr>ENERGY TYPES AND CORRESPONDING MEASURANDS </vt:lpstr>
      <vt:lpstr>CLASSIFICATION </vt:lpstr>
      <vt:lpstr>Subclassification </vt:lpstr>
      <vt:lpstr>TABLE 1. 1 ENLISTS PHYSICAL AND CHEMICAL TRANSDUCTION PRINCIPLES ALONG WITH SOME ELABORATIONS. </vt:lpstr>
      <vt:lpstr>TECHNOLOGY  BASED CLASSIFICATION</vt:lpstr>
      <vt:lpstr>APPLICATION BASED CLASSIFICATION </vt:lpstr>
      <vt:lpstr>PowerPoint Presentation</vt:lpstr>
      <vt:lpstr>Table 1.4 shows the emerging sensor technologies with current and future application schedules as a chart.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 Measurement is Accurate!</vt:lpstr>
      <vt:lpstr>Types of Errors</vt:lpstr>
      <vt:lpstr>Gross Errors</vt:lpstr>
      <vt:lpstr>Systematic Errors</vt:lpstr>
      <vt:lpstr>Instrumental Errors</vt:lpstr>
      <vt:lpstr>Environmental Errors</vt:lpstr>
      <vt:lpstr>Observational Errors</vt:lpstr>
      <vt:lpstr>PowerPoint Presentation</vt:lpstr>
      <vt:lpstr>Random Errors</vt:lpstr>
      <vt:lpstr>Example of Random Error</vt:lpstr>
      <vt:lpstr>PowerPoint Presentation</vt:lpstr>
      <vt:lpstr>Selection of transducers </vt:lpstr>
      <vt:lpstr>Selection of transducers </vt:lpstr>
      <vt:lpstr>Selection of transducers </vt:lpstr>
      <vt:lpstr>Selection of transducers </vt:lpstr>
      <vt:lpstr>Selection of transducers </vt:lpstr>
      <vt:lpstr>Selection of transducers </vt:lpstr>
      <vt:lpstr>PowerPoint Presentation</vt:lpstr>
      <vt:lpstr>PowerPoint Presentation</vt:lpstr>
      <vt:lpstr>PowerPoint Presentation</vt:lpstr>
      <vt:lpstr>RESISTIVE POTENTIOMETERS </vt:lpstr>
      <vt:lpstr>Precision wire-wound potentiometer </vt:lpstr>
      <vt:lpstr>    CROSS-SECTION OF THE N-TURN WINDING </vt:lpstr>
      <vt:lpstr>CROSS-SECTION OF THE N-TURN WINDING </vt:lpstr>
      <vt:lpstr>PowerPoint Presentation</vt:lpstr>
      <vt:lpstr>A few types of the jockeys </vt:lpstr>
      <vt:lpstr>Noise is contributed by </vt:lpstr>
      <vt:lpstr>Sensitivity</vt:lpstr>
      <vt:lpstr>PowerPoint Presentation</vt:lpstr>
      <vt:lpstr>PowerPoint Presentation</vt:lpstr>
      <vt:lpstr>STRAIN GAUGE </vt:lpstr>
      <vt:lpstr>Unbonded strain gauge </vt:lpstr>
      <vt:lpstr>Bonded Type </vt:lpstr>
      <vt:lpstr>Classification of resistance gauges </vt:lpstr>
      <vt:lpstr>PowerPoint Presentation</vt:lpstr>
      <vt:lpstr>PowerPoint Presentation</vt:lpstr>
      <vt:lpstr>PowerPoint Presentation</vt:lpstr>
      <vt:lpstr>Flat Grid Bonded Strain Gauge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SEMICONDUCTOR STRAIN GAUGES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RESISTIVE TRANSDUCER</vt:lpstr>
      <vt:lpstr>Resistive Transducer (Contd.) Working</vt:lpstr>
      <vt:lpstr>Resistive Transducer (Contd.) Resistive Transducer Circuit</vt:lpstr>
      <vt:lpstr>Resistive Transducer (Contd.) Advantages AND DISADVANTAGES</vt:lpstr>
      <vt:lpstr>Resistive Transducer (Contd.)  Applications</vt:lpstr>
      <vt:lpstr>Resistance Temperature Detector (RTD)</vt:lpstr>
      <vt:lpstr>Resistance Temperature Detector (RTD) Construction</vt:lpstr>
      <vt:lpstr>Resistance Temperature Detector (RTD) Signal Conditioning</vt:lpstr>
      <vt:lpstr>Resistance Temperature Detector (RTD) Two wire rtd bridge</vt:lpstr>
      <vt:lpstr>Resistance Temperature Detector (RTD) THREE wire rtd bridge</vt:lpstr>
      <vt:lpstr>Resistance Temperature Detector (RTD) 4 Wire RTD Principle</vt:lpstr>
      <vt:lpstr>Resistance Temperature Detector (RTD) 4 Wire RTD Principle</vt:lpstr>
      <vt:lpstr>Resistance Temperature Detector (RTD) materials used in RTD</vt:lpstr>
      <vt:lpstr>Resistance Temperature Detector (RTD) materials used in RTD</vt:lpstr>
      <vt:lpstr>Resistance Temperature Detector (RTD) ADVANTAGES AND DISADVANTAGES</vt:lpstr>
      <vt:lpstr>Thermistor</vt:lpstr>
      <vt:lpstr>Thermistor Basic Working Principle</vt:lpstr>
      <vt:lpstr>Thermistor Basic Working Principle (Contd.)</vt:lpstr>
      <vt:lpstr>Thermistor Basic Working Principle - PTC</vt:lpstr>
      <vt:lpstr>Thermistor Basic Working Principle - NTC</vt:lpstr>
      <vt:lpstr>Thermistor Application</vt:lpstr>
      <vt:lpstr>Thermistor Application - PTC</vt:lpstr>
      <vt:lpstr>Thermistor Application - NTC</vt:lpstr>
      <vt:lpstr>Thermistor Application - NTC</vt:lpstr>
      <vt:lpstr>Thermistor Advantages</vt:lpstr>
      <vt:lpstr>Thermistor Limitations</vt:lpstr>
      <vt:lpstr>Thermistor SHAPES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Subject Code:18ECO133T Subject Name: Sensors and Transducers</dc:title>
  <dc:creator>Admin</dc:creator>
  <cp:lastModifiedBy>HP</cp:lastModifiedBy>
  <cp:revision>97</cp:revision>
  <dcterms:created xsi:type="dcterms:W3CDTF">2021-07-10T16:43:35Z</dcterms:created>
  <dcterms:modified xsi:type="dcterms:W3CDTF">2022-09-05T16:56:39Z</dcterms:modified>
</cp:coreProperties>
</file>